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3"/>
  </p:notesMasterIdLst>
  <p:sldIdLst>
    <p:sldId id="256" r:id="rId2"/>
    <p:sldId id="259" r:id="rId3"/>
    <p:sldId id="258" r:id="rId4"/>
    <p:sldId id="260" r:id="rId5"/>
    <p:sldId id="257" r:id="rId6"/>
    <p:sldId id="343" r:id="rId7"/>
    <p:sldId id="350" r:id="rId8"/>
    <p:sldId id="356" r:id="rId9"/>
    <p:sldId id="373" r:id="rId10"/>
    <p:sldId id="358" r:id="rId11"/>
    <p:sldId id="359" r:id="rId12"/>
    <p:sldId id="311" r:id="rId13"/>
    <p:sldId id="379" r:id="rId14"/>
    <p:sldId id="361" r:id="rId15"/>
    <p:sldId id="375" r:id="rId16"/>
    <p:sldId id="376" r:id="rId17"/>
    <p:sldId id="364" r:id="rId18"/>
    <p:sldId id="365" r:id="rId19"/>
    <p:sldId id="377" r:id="rId20"/>
    <p:sldId id="378" r:id="rId21"/>
    <p:sldId id="362" r:id="rId22"/>
    <p:sldId id="384" r:id="rId23"/>
    <p:sldId id="393" r:id="rId24"/>
    <p:sldId id="345" r:id="rId25"/>
    <p:sldId id="368" r:id="rId26"/>
    <p:sldId id="371" r:id="rId27"/>
    <p:sldId id="369" r:id="rId28"/>
    <p:sldId id="394" r:id="rId29"/>
    <p:sldId id="353" r:id="rId30"/>
    <p:sldId id="360" r:id="rId31"/>
    <p:sldId id="367" r:id="rId32"/>
    <p:sldId id="380" r:id="rId33"/>
    <p:sldId id="388" r:id="rId34"/>
    <p:sldId id="352" r:id="rId35"/>
    <p:sldId id="374" r:id="rId36"/>
    <p:sldId id="261" r:id="rId37"/>
    <p:sldId id="344" r:id="rId38"/>
    <p:sldId id="351" r:id="rId39"/>
    <p:sldId id="347" r:id="rId40"/>
    <p:sldId id="386" r:id="rId41"/>
    <p:sldId id="348" r:id="rId42"/>
    <p:sldId id="520" r:id="rId43"/>
    <p:sldId id="366" r:id="rId44"/>
    <p:sldId id="385" r:id="rId45"/>
    <p:sldId id="391" r:id="rId46"/>
    <p:sldId id="349" r:id="rId47"/>
    <p:sldId id="382" r:id="rId48"/>
    <p:sldId id="392" r:id="rId49"/>
    <p:sldId id="389" r:id="rId50"/>
    <p:sldId id="390" r:id="rId51"/>
    <p:sldId id="372" r:id="rId5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2973" autoAdjust="0"/>
  </p:normalViewPr>
  <p:slideViewPr>
    <p:cSldViewPr snapToGrid="0">
      <p:cViewPr varScale="1">
        <p:scale>
          <a:sx n="110" d="100"/>
          <a:sy n="110" d="100"/>
        </p:scale>
        <p:origin x="162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FHWA-SA-19-034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718461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Curb radii should be designed to maximize pedestrian space and shorten pedestrian crossing distance to the greatest extent feasible. The designer should distinguish between “designing for” and “accommodating” the needs of large vehicles. Accommodating means allowing for a vehicle to complete a turn with latitude to use adjacent or opposing lanes on the origin or destination street. </a:t>
            </a:r>
            <a:endParaRPr lang="en-US" b="0" dirty="0"/>
          </a:p>
          <a:p>
            <a:r>
              <a:rPr lang="en-US" b="1" dirty="0"/>
              <a:t>Notes</a:t>
            </a:r>
            <a:r>
              <a:rPr lang="en-US" dirty="0"/>
              <a:t>: Generally, for local urban streets, curb radii should be between 10–15 feet unless special circumstances require a larger radius. Where on-street parking or bike lanes are present, designers should use the “effective” curb radii, rather than the actual, to create a more compact intersection that encourage slower speeds.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a:t>
            </a:r>
            <a:r>
              <a:rPr lang="en-US" i="0" dirty="0"/>
              <a:t>(2016).</a:t>
            </a:r>
            <a:r>
              <a:rPr lang="en-US" dirty="0"/>
              <a:t> </a:t>
            </a:r>
            <a:r>
              <a:rPr lang="en-US" i="1" dirty="0"/>
              <a:t>Achieving Multimodal Networks: Applying Design Flexibility &amp; Reducing Conflicts. </a:t>
            </a:r>
            <a:r>
              <a:rPr lang="en-US" i="0" dirty="0"/>
              <a:t>Available: https://www.fhwa.dot.gov/environment/bicycle_pedestrian/publications/multimodal_networks/</a:t>
            </a:r>
            <a:endParaRPr lang="en-US" i="1"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(2013). </a:t>
            </a:r>
            <a:r>
              <a:rPr lang="en-US" i="1" dirty="0"/>
              <a:t>Urban Streets Design Guide</a:t>
            </a:r>
            <a:r>
              <a:rPr lang="en-US" dirty="0"/>
              <a:t>, “Corner Radii.” Available: https://nacto.org/publication/urban-street-design-guide/intersection-design-elements/corner-radii/</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San Francisco Better Streets Plan, “Curb Radius Changes.” Available: https://www.sfbetterstreets.org/find-project-types/pedestrian-safety-and-traffic-calming/traffic-calming-overview/curb-radius-changes/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https://nacto.org/wp-content/themes/sink_nacto/views/design-guides/retrofit/urban-street-design-guide/images/corner-radii/effective-turning-radius.png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36995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altLang="en-US" dirty="0"/>
              <a:t>Curb ramp design is especially important for wheelchair users. </a:t>
            </a:r>
            <a:r>
              <a:rPr lang="en-US" b="0" dirty="0"/>
              <a:t>Two curb ramps (one for each street to be crossed) are preferred to one diagonal ramp, which directs pedestrians with wheelchairs, walkers, or strollers into the middle of the intersection. Ramps should also allow enough space for a level sidewalk surface to be maintained.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Accessibility and ADA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Vermont Agency of Transportation. </a:t>
            </a:r>
            <a:r>
              <a:rPr lang="en-US" i="1" dirty="0"/>
              <a:t>Vermont Pedestrian and Bicycle Facility Planning and Design Manual. </a:t>
            </a:r>
            <a:r>
              <a:rPr lang="en-US" i="0" dirty="0"/>
              <a:t>(2002). </a:t>
            </a:r>
            <a:r>
              <a:rPr lang="en-US" dirty="0"/>
              <a:t>Figure 3-23</a:t>
            </a:r>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567670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[Remind students that not all legal crosswalks are marked].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endParaRPr lang="en-US" alt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3990147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sz="1100" dirty="0"/>
              <a:t>Marked crosswalks must be visible to the DRIVER</a:t>
            </a:r>
            <a:r>
              <a:rPr lang="en-US" altLang="en-US" b="1" dirty="0"/>
              <a:t>. </a:t>
            </a:r>
            <a:r>
              <a:rPr lang="en-US" altLang="en-US" dirty="0"/>
              <a:t>These crosswalk markings are in very poor condition but are still visible to a pedestrian waiting to cross.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slide is also shown in the module on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a:t>
            </a:r>
            <a:r>
              <a:rPr lang="en-US" altLang="en-US" dirty="0"/>
              <a:t>FHWA/PBIC. (2009). Planning and Designing for Pedestrian Safety Course.</a:t>
            </a:r>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2705403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The same crosswalk is virtually invisible to the driver; yet it’s the driver who is expected to react to this traffic control device.</a:t>
            </a:r>
            <a:endParaRPr lang="en-US" alt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slide is also shown in the module on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a:t>
            </a:r>
            <a:r>
              <a:rPr lang="en-US" altLang="en-US" dirty="0"/>
              <a:t>FHWA/PBIC. (2009). Planning and Designing for Pedestrian Safety Course.</a:t>
            </a:r>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1618921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presence of a crosswalk alone may not improve the safety of a street.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b="0" dirty="0"/>
              <a:t>Designers should consider additional features such as those shown on the slide – in-street yield/stop sign, pedestrian refuge island, curb extension, and advance stop/yield lines.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modules on Strategies for Safer Speeds and Safety Analysis cover many of these countermeasures.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a:t>
            </a:r>
            <a:r>
              <a:rPr lang="en-US" altLang="en-US" dirty="0"/>
              <a:t>FHWA/PBIC. (2009). Planning and Designing for Pedestrian Safety Course.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1759680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 </a:t>
            </a:r>
            <a:r>
              <a:rPr lang="en-US" b="0" dirty="0"/>
              <a:t>FHWA. (2013). </a:t>
            </a:r>
            <a:r>
              <a:rPr lang="en-US" b="0" i="1" dirty="0"/>
              <a:t>PEDSAFE: Pedestrian Safety Guide and Countermeasure Selection System</a:t>
            </a:r>
            <a:r>
              <a:rPr lang="en-US" b="0" dirty="0"/>
              <a:t>, “Raised Pedestrian Crossings” Available: http://www.pedbikesafe.org/PEDSAFE/countermeasures_detail.cfm?CM_NUM=7</a:t>
            </a: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4229457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Channelized right turns allow drivers to turn without decelerating as much as they would at a non-channelized intersection. Although the channelization islands can break up a long crossing distance and provide a refuge for pedestrians to wait, higher vehicle speeds and potential for poorly-placed crosswalks can make crossing the channelized lane dangerous for pedestrians.</a:t>
            </a:r>
          </a:p>
          <a:p>
            <a:r>
              <a:rPr lang="en-US" b="1" dirty="0"/>
              <a:t>Notes</a:t>
            </a:r>
            <a:r>
              <a:rPr lang="en-US" dirty="0"/>
              <a:t>: This type of channelization is </a:t>
            </a:r>
            <a:r>
              <a:rPr lang="en-US" u="sng" dirty="0"/>
              <a:t>not</a:t>
            </a:r>
            <a:r>
              <a:rPr lang="en-US" dirty="0"/>
              <a:t> recommended by NACTO: “</a:t>
            </a:r>
            <a:r>
              <a:rPr lang="en-US" sz="1200" b="0" i="0" kern="1200" dirty="0">
                <a:solidFill>
                  <a:schemeClr val="tx1"/>
                </a:solidFill>
                <a:effectLst/>
                <a:latin typeface="+mn-lt"/>
                <a:ea typeface="+mn-ea"/>
                <a:cs typeface="+mn-cs"/>
              </a:rPr>
              <a:t>Channelized turning ‘porkchop’ islands are not recommended and should be avoided. Turning traffic often fails to yield to pedestrians crossing at these locations.” (NACTO, 2013).</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and PBIC. “Designing for Pedestrian Safety – Interchanges.” Webinar, presented October 5, 2010.</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(2013). </a:t>
            </a:r>
            <a:r>
              <a:rPr lang="en-US" i="1" dirty="0"/>
              <a:t>Urban Street Design Guide. </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1102934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If channelization must be used, there are several design elements that can make the intersection more accommodating to pedestrians. The design of the channelization island or “pork-chop” should be large enough to accommodate pedestrians and should include ramps if it is raised (preferred). </a:t>
            </a:r>
            <a:r>
              <a:rPr lang="en-US" sz="1200" b="0" i="0" kern="1200" dirty="0">
                <a:solidFill>
                  <a:schemeClr val="tx1"/>
                </a:solidFill>
                <a:effectLst/>
                <a:latin typeface="+mn-lt"/>
                <a:ea typeface="+mn-ea"/>
                <a:cs typeface="+mn-cs"/>
              </a:rPr>
              <a:t>To enhance visibility of the crosswalk, designs may include high-visibility crosswalk striping, flashing beacons, signage, and/or raised crosswalks. </a:t>
            </a:r>
            <a:r>
              <a:rPr lang="en-US" b="0" dirty="0"/>
              <a:t>The geometric design of the lane also affects how easily drivers can see pedestrians and other drivers. The angle and longer length of the slip lane on the right causes drivers to slow down, give them room to safely stop for pedestrians, and improve driver and pedestrian visibility.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(2013). PEDSAFE: Pedestrian Safety Guide and Countermeasure Selection System, “Improved Right-Turn Slip-Lane Design.” Available: http://www.pedbikesafe.org/PEDSAFE/countermeasures_detail.cfm?CM_NUM=24</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3100727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Designs </a:t>
            </a:r>
            <a:r>
              <a:rPr lang="en-US" sz="1200" b="0" i="0" kern="1200" dirty="0">
                <a:solidFill>
                  <a:schemeClr val="tx1"/>
                </a:solidFill>
                <a:effectLst/>
                <a:latin typeface="+mn-lt"/>
                <a:ea typeface="+mn-ea"/>
                <a:cs typeface="+mn-cs"/>
              </a:rPr>
              <a:t>should reduce conflict between bicyclists (and other vulnerable road users) and vehicles by heightening the level of visibility, denoting a clear right-of-way, and facilitating eye contact and awareness with competing modes.</a:t>
            </a:r>
            <a:endParaRPr lang="en-US" b="0" dirty="0"/>
          </a:p>
          <a:p>
            <a:r>
              <a:rPr lang="en-US" b="1" dirty="0"/>
              <a:t>Notes</a:t>
            </a:r>
            <a:r>
              <a:rPr lang="en-US" dirty="0"/>
              <a:t>: </a:t>
            </a:r>
            <a:r>
              <a:rPr lang="en-US" sz="1200" b="0" i="0" kern="1200" dirty="0">
                <a:solidFill>
                  <a:schemeClr val="tx1"/>
                </a:solidFill>
                <a:effectLst/>
                <a:latin typeface="+mn-lt"/>
                <a:ea typeface="+mn-ea"/>
                <a:cs typeface="+mn-cs"/>
              </a:rPr>
              <a:t>The configuration of a safe intersection for bicyclists may include elements such as color, signage, medians, signal detection, and pavement markings. Intersection design should take into consideration existing and anticipated bicyclist, pedestrian, and motorist movements. In all cases, the degree of mixing or separation between bicyclists and other modes is intended to reduce the risk of crashes and increase bicyclist comfort.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(2014). </a:t>
            </a:r>
            <a:r>
              <a:rPr lang="en-US" i="1" dirty="0"/>
              <a:t>Urban Bikeway Design Guide</a:t>
            </a:r>
            <a:r>
              <a:rPr lang="en-US" dirty="0"/>
              <a:t>, Second Edition, “Bicycle Signal Heads.” Available: https://nacto.org/publication/urban-bikeway-design-guide/bicycle-signals/bicycle-signal-heads/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http://www.pedbikeimages.org/mediumimages/7107880369_301ad27aa9_k.jpg</a:t>
            </a:r>
            <a:endParaRPr lang="pt-B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1439410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1197484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Where a bike lane is dropped at an intersection approach, bicyclists continuing straight through the intersection can face conflicts and discomfort if they must move to the left into the through traffic lane (to get out of a dedicated right-turn lane).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Notes:</a:t>
            </a:r>
            <a:r>
              <a:rPr lang="en-US" sz="1200" b="0" i="0" kern="1200" dirty="0">
                <a:solidFill>
                  <a:schemeClr val="tx1"/>
                </a:solidFill>
                <a:effectLst/>
                <a:latin typeface="+mn-lt"/>
                <a:ea typeface="+mn-ea"/>
                <a:cs typeface="+mn-cs"/>
              </a:rPr>
              <a:t> Dedicated right-turn lanes often allow vehicles to make right turns on red, which can be dangerous for pedestrians (discussed later in this module), but many agencies use them where there are high volumes of right-turning motor vehicles. In these instances the correct placement of the bike lane is to the left of the right-turn lane (as shown in the image). Drivers are required to yield to bicyclists before entering the right turn lane. This merging area is marked with dashed lines. Another option for dealing with right turns is replacing dedicated right-turn lanes with shared through/right lanes. Dual right-turn lanes should not be used on streets with bike lanes.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AASHTO. (2012). Guide to Bicycle Facilities, 4</a:t>
            </a:r>
            <a:r>
              <a:rPr lang="en-US" baseline="30000" dirty="0"/>
              <a:t>th</a:t>
            </a:r>
            <a:r>
              <a:rPr lang="en-US" dirty="0"/>
              <a:t> Edition. </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2290851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use of shared-lane markings in a right-turn only lane are permitted by the MUTCD, but this may not be the most comfortable option for bicyclists.</a:t>
            </a:r>
          </a:p>
          <a:p>
            <a:r>
              <a:rPr lang="en-US" b="1" dirty="0"/>
              <a:t>Source:</a:t>
            </a:r>
            <a:r>
              <a:rPr lang="en-US" dirty="0"/>
              <a:t> https://mutcd.fhwa.dot.gov/knowledge/faqs/faq_part9.htm#mkgsq11</a:t>
            </a:r>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691855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Both are examples of treatments that can reduce turning conflicts between motorists and bicyclists.</a:t>
            </a:r>
            <a:endParaRPr lang="en-US" b="0" dirty="0"/>
          </a:p>
          <a:p>
            <a:r>
              <a:rPr lang="en-US" b="1" dirty="0"/>
              <a:t>Notes</a:t>
            </a:r>
            <a:r>
              <a:rPr lang="en-US" dirty="0"/>
              <a:t>: Both markings have interim approval from FHWA.</a:t>
            </a:r>
          </a:p>
          <a:p>
            <a:r>
              <a:rPr lang="en-US" dirty="0"/>
              <a:t>Two-stage turn queue boxes can help bicyclists make left turns at multilane signalized intersections from a right-side separated bike lane or bike lane (or right turns from a left side separated bike lane or bike lane). Keep in mind that this configuration usually increases delay for bicyclists because they need two separate green indications to complete their movement.</a:t>
            </a:r>
          </a:p>
          <a:p>
            <a:r>
              <a:rPr lang="en-US" sz="1200" b="0" i="0" kern="1200" dirty="0">
                <a:solidFill>
                  <a:schemeClr val="tx1"/>
                </a:solidFill>
                <a:effectLst/>
                <a:latin typeface="+mn-lt"/>
                <a:ea typeface="+mn-ea"/>
                <a:cs typeface="+mn-cs"/>
              </a:rPr>
              <a:t>A bike box is a designated area at the head of a traffic lane at a signalized intersection that provides bicyclists with a safe and visible way to get ahead of queuing traffic during the red signal phase. Right-turn-on-red should be restricted to prevent vehicles from encroaching on the bike box.</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(2014). </a:t>
            </a:r>
            <a:r>
              <a:rPr lang="en-US" i="1" dirty="0"/>
              <a:t>Urban Bikeway Design Guide.</a:t>
            </a:r>
            <a:r>
              <a:rPr lang="en-US" dirty="0"/>
              <a:t> Available: https://nacto.org/publication/urban-bikeway-design-guide/intersection-treatments/</a:t>
            </a:r>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1574062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There are a variety of options for marking the intended path of bicyclists through intersections, including at driveways and ramps. The MUTCD specifies dashed lines that may contain arrows or the bicycle symbol, if needed. The use of green paint is also permitted to mark conflict points, like at this intersection with a one-way street that has a separated bike lane behind a parking lane. </a:t>
            </a:r>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25410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MUTCD Section 3B.08 shows dotted line extensions through intersections. At the intersection shown on the slide, Seattle chose to use green paint through the intersection.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(2009). Manual on Uniform Traffic Control Devices. Available: https://mutcd.fhwa.dot.gov/</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567935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b="0" dirty="0"/>
              <a:t>: </a:t>
            </a:r>
            <a:r>
              <a:rPr lang="en-US" dirty="0"/>
              <a:t>Marked conflict points at driveways on a separated bicycle lane in a small town.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http://ruraldesignguide.com/files/2016-12/russelville-by-mike-repsch-alta-.jpg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2284237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image shows the use of “elephant’s feet” dashed lines with green paint and the bicycle symbol to alert drivers who will be crossing the path of bicyclists at an unusual angle at this T-intersection in Chicago. </a:t>
            </a:r>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3971102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b="0" i="0" kern="1200" dirty="0">
                <a:solidFill>
                  <a:schemeClr val="tx1"/>
                </a:solidFill>
                <a:effectLst/>
                <a:latin typeface="+mn-lt"/>
                <a:ea typeface="+mn-ea"/>
                <a:cs typeface="+mn-cs"/>
              </a:rPr>
              <a:t>Signal timing influences delay, compliance, safety, and mode choice.</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2272817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Short signal cycle lengths minimize delay in a complex network environment, reducing wait times in all directions and creating crossing opportunities at closer intervals. If pedestrians wait too long, there may not be enough room for them to stack safely on the sidewalk; many will start crossing against the light when there are gaps in traffic.</a:t>
            </a:r>
            <a:r>
              <a:rPr lang="en-US" baseline="0" dirty="0"/>
              <a:t> </a:t>
            </a:r>
            <a:r>
              <a:rPr lang="en-US" dirty="0"/>
              <a:t>In typical downtown environments and other areas of high pedestrian activity, pedestrian push buttons are not needed; pedestrians expect and should get a pedestrian cycle at every signal phase, this creates a more predictable urban environment for everyone.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a:t>Source</a:t>
            </a:r>
            <a:r>
              <a:rPr lang="en-US" dirty="0"/>
              <a:t>: </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a:t>adapted from Pedestrian and Bicycle Information Center. (2015). </a:t>
            </a:r>
            <a:r>
              <a:rPr lang="en-US" i="1" dirty="0"/>
              <a:t>Bicycle and Pedestrian Transportation Short Series, </a:t>
            </a:r>
            <a:r>
              <a:rPr lang="en-US" dirty="0"/>
              <a:t>Class 2.</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a:t>NACTO. </a:t>
            </a:r>
            <a:r>
              <a:rPr lang="en-US" i="0" dirty="0"/>
              <a:t>(2014).</a:t>
            </a:r>
            <a:r>
              <a:rPr lang="en-US" dirty="0"/>
              <a:t> </a:t>
            </a:r>
            <a:r>
              <a:rPr lang="en-US" i="1" dirty="0"/>
              <a:t>Urban Bikeway Design Guide. </a:t>
            </a:r>
            <a:r>
              <a:rPr lang="en-US" i="0" dirty="0"/>
              <a:t>Available: https://nacto.org/publication/urban-bikeway-design-guide/</a:t>
            </a: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15390571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Signalization may not be an obvious as geometric design, but it has an important role to play in the quality of a transportation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sz="1200" b="0" i="0" kern="1200" dirty="0">
                <a:solidFill>
                  <a:schemeClr val="tx1"/>
                </a:solidFill>
                <a:effectLst/>
                <a:latin typeface="+mn-lt"/>
                <a:ea typeface="+mn-ea"/>
                <a:cs typeface="+mn-cs"/>
              </a:rPr>
              <a:t>The operation of a traffic control system should closely mirror a city’s policy goals and objectives. Managing traffic signals is important because signals directly impact the quality of the transportation system. While geometric enhancements to a corridor may demarcate space for bikes and buses and create a more multi-modal cross-section, signal timing influences delay, compliance, safety, and mode choice.</a:t>
            </a:r>
            <a:r>
              <a:rPr lang="en-US" dirty="0"/>
              <a:t>” (NACTO 2014)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a:t>
            </a:r>
            <a:r>
              <a:rPr lang="en-US" i="0" dirty="0"/>
              <a:t>2014).</a:t>
            </a:r>
            <a:r>
              <a:rPr lang="en-US" dirty="0"/>
              <a:t> </a:t>
            </a:r>
            <a:r>
              <a:rPr lang="en-US" i="1" dirty="0"/>
              <a:t>Urban Bikeway Design Guide, Second Edition. </a:t>
            </a:r>
            <a:r>
              <a:rPr lang="en-US" i="0" dirty="0"/>
              <a:t>Available</a:t>
            </a:r>
            <a:r>
              <a:rPr lang="en-US" dirty="0"/>
              <a:t>: https://nacto.org/publication/urban-street-design-guide/intersection-design-elements/traffic-signals/signalization-principles/</a:t>
            </a:r>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227882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This image shows an atypical intersection (two, three-leg intersections close to each other). It also shows clearly marked paths for pedestrians (continental-style high-visibility crosswalk markings) and bicyclists (the dashed lines in the lower left show how the bicycle lane extends across the intersection). </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522698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Where right turns on red (RTOR) are permitted and pedestrians are present, issues often arise when drivers 1) do not come to a complete stop before turning, 2) pull forward into the intersection and block the crosswalk, or 3) are intently looking left for gaps in approaching vehicles and not looking for pedestrians to the right (PEDSAFE, n.d.). Prohibiting RTOR during certain times or always can reduce conflicts between turning vehicles and pedestrians. Restrictions can be applied citywide or in specific districts or zones where conflicts are most likely to arise</a:t>
            </a:r>
            <a:r>
              <a:rPr lang="en-US" sz="1200" b="0" i="0" kern="1200" dirty="0">
                <a:solidFill>
                  <a:schemeClr val="tx1"/>
                </a:solidFill>
                <a:effectLst/>
                <a:latin typeface="+mn-lt"/>
                <a:ea typeface="+mn-ea"/>
                <a:cs typeface="+mn-cs"/>
              </a:rPr>
              <a:t> (NACTO, 2013). New York City has prohibited RTOR citywide except where permitted by posted signs. NYCDOT conducted safety studies to determine where RTOR would be allowed (NYCDOT, 2009).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One potential concern with prohibiting RTOR is a possible increase in conflicts between right-turning vehicles and pedestrians during the green phase. Implementing LPI can address this issue.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228600" indent="-228600">
              <a:buFont typeface="+mj-lt"/>
              <a:buAutoNum type="arabicPeriod"/>
            </a:pPr>
            <a:r>
              <a:rPr lang="en-US" sz="1200" b="0" i="0" kern="1200" dirty="0">
                <a:solidFill>
                  <a:schemeClr val="tx1"/>
                </a:solidFill>
                <a:effectLst/>
                <a:latin typeface="+mn-lt"/>
                <a:ea typeface="+mn-ea"/>
                <a:cs typeface="+mn-cs"/>
              </a:rPr>
              <a:t>NACTO. (2013). Urban Streets Design Guide, “Corner Radii.” Available: https://nacto.org/publication/urban-street-design-guide</a:t>
            </a:r>
          </a:p>
          <a:p>
            <a:pPr marL="228600" indent="-228600">
              <a:buFont typeface="+mj-lt"/>
              <a:buAutoNum type="arabicPeriod"/>
            </a:pPr>
            <a:r>
              <a:rPr lang="en-US" sz="1200" b="0" i="0" kern="1200" dirty="0">
                <a:solidFill>
                  <a:schemeClr val="tx1"/>
                </a:solidFill>
                <a:effectLst/>
                <a:latin typeface="+mn-lt"/>
                <a:ea typeface="+mn-ea"/>
                <a:cs typeface="+mn-cs"/>
              </a:rPr>
              <a:t>NYCDOT. (2009). “Right Turn on Red” in </a:t>
            </a:r>
            <a:r>
              <a:rPr lang="en-US" sz="1200" b="0" i="1" u="none" kern="1200" dirty="0">
                <a:solidFill>
                  <a:schemeClr val="tx1"/>
                </a:solidFill>
                <a:effectLst/>
                <a:latin typeface="+mn-lt"/>
                <a:ea typeface="+mn-ea"/>
                <a:cs typeface="+mn-cs"/>
              </a:rPr>
              <a:t>Sustainable Streets Initiative.</a:t>
            </a:r>
            <a:r>
              <a:rPr lang="en-US" sz="1200" b="0" i="0" u="none" kern="1200" dirty="0">
                <a:solidFill>
                  <a:schemeClr val="tx1"/>
                </a:solidFill>
                <a:effectLst/>
                <a:latin typeface="+mn-lt"/>
                <a:ea typeface="+mn-ea"/>
                <a:cs typeface="+mn-cs"/>
              </a:rPr>
              <a:t> NYCDOT. Available: https://www1.nyc.gov/html/dot/html/about/stratplan.shtml</a:t>
            </a:r>
          </a:p>
          <a:p>
            <a:pPr marL="228600" indent="-228600">
              <a:buFont typeface="+mj-lt"/>
              <a:buAutoNum type="arabicPeriod"/>
            </a:pPr>
            <a:r>
              <a:rPr lang="en-US" sz="1200" b="0" i="0" u="none" kern="1200" dirty="0">
                <a:solidFill>
                  <a:schemeClr val="tx1"/>
                </a:solidFill>
                <a:effectLst/>
                <a:latin typeface="+mn-lt"/>
                <a:ea typeface="+mn-ea"/>
                <a:cs typeface="+mn-cs"/>
              </a:rPr>
              <a:t>FHWA. (2013). PEDSAFE: Pedestrian Safety Guide and Countermeasure Selection System, “Right Turn on Red Restrictions.” Available: http://www.pedbikesafe.org/PEDSAFE/countermeasures_detail.cfm?CM_NUM=49</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360782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Proposed PROWAG requires APS where pedestrian signals are installed.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Accessibility and ADA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Academies of Sciences, Engineering, and Medicine. (2011). Accessible Pedestrian Signals: A Guide to Best Practices (Workshop Edition 2010). Washington, DC: The National Academies Press. https://doi.org/10.17226/22902.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information from: http://www.apsguide.org/index.cfm</a:t>
            </a:r>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3663204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altLang="en-US" dirty="0"/>
              <a:t>This simple signal timing tweak enables pedestrians to get a head start and avoid the conflicts that occur when pedestrians and turning vehicles start their movements simultaneously. LPIs have been shown to reduce pedestrian-vehicle collisions as much as 60% at treated intersections.</a:t>
            </a:r>
            <a:endParaRPr lang="en-US" b="0" dirty="0"/>
          </a:p>
          <a:p>
            <a:r>
              <a:rPr lang="en-US" b="1" dirty="0"/>
              <a:t>Notes</a:t>
            </a:r>
            <a:r>
              <a:rPr lang="en-US" dirty="0"/>
              <a:t>: </a:t>
            </a:r>
            <a:r>
              <a:rPr lang="en-US" altLang="en-US" dirty="0"/>
              <a:t>LPI gives pedestrians a bit of a head start (minimum 3-7 seconds) to let them start crossing before motor vehicles do. This means pedestrians are already 10-15 feet into the crosswalk when vehicles start their turns. This enables drivers to see the pedestrians; when pedestrians are present, drivers wait their turn. This strategy should be paired with right-turn-on-red restrictions. If an intersection has particularly high pedestrian traffic, an exclusive pedestrian phase might be more appropriate.</a:t>
            </a:r>
          </a:p>
          <a:p>
            <a:r>
              <a:rPr lang="en-US" dirty="0"/>
              <a:t>Important: Make sure that an LPI is accompanied by an audible noise that lets visually impaired pedestrians know that it’s safe to cross.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dirty="0"/>
              <a:t>FHWA/PBIC. (2009). Planning and Designing for Pedestrian Safety Course.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(2013). </a:t>
            </a:r>
            <a:r>
              <a:rPr lang="en-US" i="1" dirty="0"/>
              <a:t>PEDSAFE: Pedestrian Safety Guide and Countermeasure Selection System</a:t>
            </a:r>
            <a:r>
              <a:rPr lang="en-US" dirty="0"/>
              <a:t>. Available: http://www.pedbikesafe.org/PEDSAFE/countermeasures_detail.cfm?CM_NUM=12</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34</a:t>
            </a:fld>
            <a:endParaRPr lang="en-US"/>
          </a:p>
        </p:txBody>
      </p:sp>
    </p:spTree>
    <p:extLst>
      <p:ext uri="{BB962C8B-B14F-4D97-AF65-F5344CB8AC3E}">
        <p14:creationId xmlns:p14="http://schemas.microsoft.com/office/powerpoint/2010/main" val="145714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Rendering on the left shows the pedestrian-only phase, and the right shows the approximate position of pedestrians once through and turning vehicle traffic are given the green light.</a:t>
            </a:r>
          </a:p>
          <a:p>
            <a:r>
              <a:rPr lang="en-US" b="1" dirty="0"/>
              <a:t>Notes</a:t>
            </a:r>
            <a:r>
              <a:rPr lang="en-US" dirty="0"/>
              <a:t>: </a:t>
            </a:r>
            <a:r>
              <a:rPr lang="en-US" sz="1200" b="0" i="0" kern="1200" dirty="0">
                <a:solidFill>
                  <a:schemeClr val="tx1"/>
                </a:solidFill>
                <a:effectLst/>
                <a:latin typeface="+mn-lt"/>
                <a:ea typeface="+mn-ea"/>
                <a:cs typeface="+mn-cs"/>
              </a:rPr>
              <a:t>Where a bikeway on the through movement conflicts with turning traffic, use a leading bicycle interval along with the leading pedestrian interval. A leading bicycle interval clears the intersection of all cyclists quickly and can help prevent right hook collisions (link to a video illustrating this problem is saved with the slide “Common Safety Problems”).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Image from NACTO. (2013). </a:t>
            </a:r>
            <a:r>
              <a:rPr lang="en-US" i="1" dirty="0"/>
              <a:t>Urban Street Design Guide</a:t>
            </a:r>
            <a:r>
              <a:rPr lang="en-US" dirty="0"/>
              <a:t>, “Leading Pedestrian Interval.” Available: https://nacto.org/publication/urban-street-design-guide/intersection-design-elements/traffic-signals/leading-pedestrian-interval/</a:t>
            </a:r>
          </a:p>
        </p:txBody>
      </p:sp>
      <p:sp>
        <p:nvSpPr>
          <p:cNvPr id="4" name="Slide Number Placeholder 3"/>
          <p:cNvSpPr>
            <a:spLocks noGrp="1"/>
          </p:cNvSpPr>
          <p:nvPr>
            <p:ph type="sldNum" sz="quarter" idx="5"/>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28554142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altLang="en-US" dirty="0"/>
              <a:t>The needs of bicyclists must be considered when setting signal timing.</a:t>
            </a:r>
            <a:endParaRPr lang="en-US" b="0" dirty="0"/>
          </a:p>
          <a:p>
            <a:r>
              <a:rPr lang="en-US" b="1" dirty="0"/>
              <a:t>Notes</a:t>
            </a:r>
            <a:r>
              <a:rPr lang="en-US" dirty="0"/>
              <a:t>: </a:t>
            </a:r>
            <a:r>
              <a:rPr lang="en-US" altLang="en-US" dirty="0"/>
              <a:t>AASHTO states that at signalized intersections where bicycle traffic exists or is anticipated, the timing of the traffic signal, as well as the method of detecting the presence of bicyclists, should be considered. The MUTCD also requires that where visibility-limited signal faces are used, they must be adjusted so bicyclists can see the signal indication, or if they cannot, then separate signal faces must be provided for bicyclists. Loop detectors should be designed to respond to the presence of bicyclists at intersections either through separate detectors in bike lanes (shown above) or by marking the “sweet spot” with a pavement marking to show the location that a bicyclist must stand in order to be detected.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National Highway Institute. (2002). </a:t>
            </a:r>
            <a:r>
              <a:rPr lang="en-US" altLang="en-US" i="1" dirty="0"/>
              <a:t>Bicycle Facility Design, Course Number 142046. </a:t>
            </a:r>
            <a:r>
              <a:rPr lang="en-US" altLang="en-US" dirty="0"/>
              <a:t>McLean, VA: Federal Highway Administration. </a:t>
            </a:r>
            <a:endParaRPr lang="en-US" alt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4288197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dirty="0"/>
              <a:t>: In 2013, FHWA issued the Interim Approval for Optional Use of Bicycle Signal Face (IA-16). Bicycle signals are widely used in Europe and China, and they are currently being used by at least a dozen U.S. local governments or State DOTs. The interim approval details technical conditions including the signal indications and the design of the bicycle signal faces.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Bicycle-specific signals are recommended “</a:t>
            </a:r>
            <a:r>
              <a:rPr lang="en-US" sz="1200" b="0" i="0" kern="1200" dirty="0">
                <a:solidFill>
                  <a:schemeClr val="tx1"/>
                </a:solidFill>
                <a:effectLst/>
                <a:latin typeface="+mn-lt"/>
                <a:ea typeface="+mn-ea"/>
                <a:cs typeface="+mn-cs"/>
              </a:rPr>
              <a:t>at intersections with contra-flow bicycle movements that otherwise would have no signal indication and where a normal traffic signal head may encourage wrong-way driving by motorists.” (NACTO, 2014)</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a:t>
            </a:r>
            <a:r>
              <a:rPr lang="en-US" i="1" dirty="0"/>
              <a:t>Urban Bikeway Design Guide 2</a:t>
            </a:r>
            <a:r>
              <a:rPr lang="en-US" i="1" baseline="30000" dirty="0"/>
              <a:t>nd</a:t>
            </a:r>
            <a:r>
              <a:rPr lang="en-US" i="1" dirty="0"/>
              <a:t> Edition </a:t>
            </a:r>
            <a:r>
              <a:rPr lang="en-US" i="0" dirty="0"/>
              <a:t>(2014).</a:t>
            </a:r>
            <a:r>
              <a:rPr lang="en-US" i="1" dirty="0"/>
              <a:t> </a:t>
            </a:r>
            <a:r>
              <a:rPr lang="en-US" i="0" dirty="0"/>
              <a:t>A</a:t>
            </a:r>
            <a:r>
              <a:rPr lang="en-US" dirty="0"/>
              <a:t>vailable https://nacto.org/publication/urban-bikeway-design-guide/bicycle-signals/bicycle-signal-heads/</a:t>
            </a:r>
          </a:p>
          <a:p>
            <a:pPr marL="228600" indent="-228600">
              <a:buFont typeface="+mj-lt"/>
              <a:buAutoNum type="arabicPeriod"/>
            </a:pPr>
            <a:r>
              <a:rPr lang="en-US" dirty="0"/>
              <a:t>FHWA. (2014). </a:t>
            </a:r>
            <a:r>
              <a:rPr lang="en-US" i="1" dirty="0"/>
              <a:t>BIKESAFE: Bicycle Safety Guide and Countermeasure Selection System</a:t>
            </a:r>
            <a:r>
              <a:rPr lang="en-US" dirty="0"/>
              <a:t>, “Bicycle Signal Heads.” Available: http://www.pedbikesafe.org/BIKESAFE/countermeasures_detail.cfm?CM_NUM=55</a:t>
            </a:r>
          </a:p>
          <a:p>
            <a:r>
              <a:rPr lang="pt-BR" dirty="0"/>
              <a:t>Additional Info: PBIC webinar: http://www.pedbikeinfo.org/training/webinars_PBIC_LC_042518.cfm</a:t>
            </a:r>
          </a:p>
        </p:txBody>
      </p:sp>
      <p:sp>
        <p:nvSpPr>
          <p:cNvPr id="4" name="Slide Number Placeholder 3"/>
          <p:cNvSpPr>
            <a:spLocks noGrp="1"/>
          </p:cNvSpPr>
          <p:nvPr>
            <p:ph type="sldNum" sz="quarter" idx="5"/>
          </p:nvPr>
        </p:nvSpPr>
        <p:spPr/>
        <p:txBody>
          <a:bodyPr/>
          <a:lstStyle/>
          <a:p>
            <a:fld id="{E5421500-ABA7-4F80-9F33-EE022DA3CCF5}" type="slidenum">
              <a:rPr lang="en-US" smtClean="0"/>
              <a:t>37</a:t>
            </a:fld>
            <a:endParaRPr lang="en-US"/>
          </a:p>
        </p:txBody>
      </p:sp>
    </p:spTree>
    <p:extLst>
      <p:ext uri="{BB962C8B-B14F-4D97-AF65-F5344CB8AC3E}">
        <p14:creationId xmlns:p14="http://schemas.microsoft.com/office/powerpoint/2010/main" val="1473355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Walking through and around interchanges can be extremely difficult for pedestrians, as their needs are often not considered in interchange design.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(2013). </a:t>
            </a:r>
            <a:r>
              <a:rPr lang="en-US" i="1" dirty="0"/>
              <a:t>PEDSAFE: Pedestrian Safety Guide and Countermeasure Selection System, </a:t>
            </a:r>
            <a:r>
              <a:rPr lang="en-US" b="0" dirty="0"/>
              <a:t>“</a:t>
            </a:r>
            <a:r>
              <a:rPr lang="en-US" sz="1200" b="0" i="0" kern="1200" dirty="0">
                <a:solidFill>
                  <a:schemeClr val="tx1"/>
                </a:solidFill>
                <a:effectLst/>
                <a:latin typeface="+mn-lt"/>
                <a:ea typeface="+mn-ea"/>
                <a:cs typeface="+mn-cs"/>
              </a:rPr>
              <a:t>Pedestrian Accommodations at Complex Interchanges” Available: http://www.pedbikesafe.org/PEDSAFE/countermeasures_detail.cfm?CM_NUM=30</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Hughes, Warren; Jagannathan, Ram; Sengupta, </a:t>
            </a:r>
            <a:r>
              <a:rPr lang="en-US" sz="1200" b="0" i="0" kern="1200" dirty="0" err="1">
                <a:solidFill>
                  <a:schemeClr val="tx1"/>
                </a:solidFill>
                <a:effectLst/>
                <a:latin typeface="+mn-lt"/>
                <a:ea typeface="+mn-ea"/>
                <a:cs typeface="+mn-cs"/>
              </a:rPr>
              <a:t>Dibu</a:t>
            </a:r>
            <a:r>
              <a:rPr lang="en-US" sz="1200" b="0" i="0" kern="1200" dirty="0">
                <a:solidFill>
                  <a:schemeClr val="tx1"/>
                </a:solidFill>
                <a:effectLst/>
                <a:latin typeface="+mn-lt"/>
                <a:ea typeface="+mn-ea"/>
                <a:cs typeface="+mn-cs"/>
              </a:rPr>
              <a:t>; and Hummer, Joe. (2010). </a:t>
            </a:r>
            <a:r>
              <a:rPr lang="en-US" sz="1200" b="0" i="1" kern="1200" dirty="0">
                <a:solidFill>
                  <a:schemeClr val="tx1"/>
                </a:solidFill>
                <a:effectLst/>
                <a:latin typeface="+mn-lt"/>
                <a:ea typeface="+mn-ea"/>
                <a:cs typeface="+mn-cs"/>
              </a:rPr>
              <a:t>Alternative Intersections/Interchanges: Informational Report. </a:t>
            </a:r>
            <a:r>
              <a:rPr lang="en-US" sz="1200" b="0" i="0" kern="1200" dirty="0">
                <a:solidFill>
                  <a:schemeClr val="tx1"/>
                </a:solidFill>
                <a:effectLst/>
                <a:latin typeface="+mn-lt"/>
                <a:ea typeface="+mn-ea"/>
                <a:cs typeface="+mn-cs"/>
              </a:rPr>
              <a:t>Washington, DC: Federal Highway Administration, Office of Safety.</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39</a:t>
            </a:fld>
            <a:endParaRPr lang="en-US"/>
          </a:p>
        </p:txBody>
      </p:sp>
    </p:spTree>
    <p:extLst>
      <p:ext uri="{BB962C8B-B14F-4D97-AF65-F5344CB8AC3E}">
        <p14:creationId xmlns:p14="http://schemas.microsoft.com/office/powerpoint/2010/main" val="11679113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FHWA. (2013). </a:t>
            </a:r>
            <a:r>
              <a:rPr lang="en-US" i="1" dirty="0"/>
              <a:t>PEDSAFE: Pedestrian Safety Guide and Countermeasure Selection System, </a:t>
            </a:r>
            <a:r>
              <a:rPr lang="en-US" b="0" dirty="0"/>
              <a:t>“</a:t>
            </a:r>
            <a:r>
              <a:rPr lang="en-US" sz="1200" b="0" i="0" kern="1200" dirty="0">
                <a:solidFill>
                  <a:schemeClr val="tx1"/>
                </a:solidFill>
                <a:effectLst/>
                <a:latin typeface="+mn-lt"/>
                <a:ea typeface="+mn-ea"/>
                <a:cs typeface="+mn-cs"/>
              </a:rPr>
              <a:t>Pedestrian Accommodations at Complex Interchanges” Available: http://www.pedbikesafe.org/PEDSAFE/countermeasures_detail.cfm?CM_NUM=30</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40</a:t>
            </a:fld>
            <a:endParaRPr lang="en-US"/>
          </a:p>
        </p:txBody>
      </p:sp>
    </p:spTree>
    <p:extLst>
      <p:ext uri="{BB962C8B-B14F-4D97-AF65-F5344CB8AC3E}">
        <p14:creationId xmlns:p14="http://schemas.microsoft.com/office/powerpoint/2010/main" val="16530763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altLang="en-US" dirty="0"/>
              <a:t>Bicycle lanes should not be marked in the circular roadway of a modern roundabout. Instead, according to the 2012 AASHTO </a:t>
            </a:r>
            <a:r>
              <a:rPr lang="en-US" altLang="en-US" i="1" dirty="0"/>
              <a:t>Guide for the Development of Bicycle Facilities</a:t>
            </a:r>
            <a:r>
              <a:rPr lang="en-US" altLang="en-US" dirty="0"/>
              <a:t>, the bicycle lane line should become a dotted line prior to the crosswalk at the roundabout entrance and a transition ramp to a widened sidewalk should be provided. This transition ramp should include detectable warnings. Bicyclists then have the option of riding through the roundabout (where motor vehicle speeds are reduced to a comfortable speed) or dismounting and continuing around the roundabout as a pedestrian.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(2010). </a:t>
            </a:r>
            <a:r>
              <a:rPr lang="en-US" i="1" dirty="0"/>
              <a:t>Technical Summary: Roundabouts </a:t>
            </a:r>
            <a:r>
              <a:rPr lang="en-US" dirty="0"/>
              <a:t>(FHWA-SA-10-006).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https://safety.fhwa.dot.gov/intersection/innovative/roundabouts/fhwasa10006/images/f19.jpg</a:t>
            </a:r>
          </a:p>
        </p:txBody>
      </p:sp>
      <p:sp>
        <p:nvSpPr>
          <p:cNvPr id="4" name="Slide Number Placeholder 3"/>
          <p:cNvSpPr>
            <a:spLocks noGrp="1"/>
          </p:cNvSpPr>
          <p:nvPr>
            <p:ph type="sldNum" sz="quarter" idx="5"/>
          </p:nvPr>
        </p:nvSpPr>
        <p:spPr/>
        <p:txBody>
          <a:bodyPr/>
          <a:lstStyle/>
          <a:p>
            <a:fld id="{E5421500-ABA7-4F80-9F33-EE022DA3CCF5}" type="slidenum">
              <a:rPr lang="en-US" smtClean="0"/>
              <a:t>41</a:t>
            </a:fld>
            <a:endParaRPr lang="en-US"/>
          </a:p>
        </p:txBody>
      </p:sp>
    </p:spTree>
    <p:extLst>
      <p:ext uri="{BB962C8B-B14F-4D97-AF65-F5344CB8AC3E}">
        <p14:creationId xmlns:p14="http://schemas.microsoft.com/office/powerpoint/2010/main" val="9655115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u="none" strike="noStrike" kern="1200" baseline="0" dirty="0">
                <a:solidFill>
                  <a:schemeClr val="tx1"/>
                </a:solidFill>
                <a:latin typeface="+mn-lt"/>
                <a:ea typeface="+mn-ea"/>
                <a:cs typeface="+mn-cs"/>
              </a:rPr>
              <a:t>The image shows landscaping that discourages crossing to the central island and provides an edge that blind pedestrians can follow (i.e., trail) with the long cane to locate a curb ramp. Three principles for designing crosswalks for people who rely on nonvisual information are:</a:t>
            </a:r>
          </a:p>
          <a:p>
            <a:pPr marL="228600" indent="-228600">
              <a:buFont typeface="+mj-lt"/>
              <a:buAutoNum type="arabicPeriod"/>
            </a:pPr>
            <a:r>
              <a:rPr lang="en-US" sz="1200" b="0" i="0" u="none" strike="noStrike" kern="1200" baseline="0" dirty="0">
                <a:solidFill>
                  <a:schemeClr val="tx1"/>
                </a:solidFill>
                <a:latin typeface="+mn-lt"/>
                <a:ea typeface="+mn-ea"/>
                <a:cs typeface="+mn-cs"/>
              </a:rPr>
              <a:t>Landscaping, fences, or other features should restrict the ability of pedestrians to cross at locations other than crosswalks, or at least make it very clear where crossing is not intended and provide guidance to the crosswalk location.</a:t>
            </a:r>
          </a:p>
          <a:p>
            <a:pPr marL="228600" indent="-228600">
              <a:buFont typeface="+mj-lt"/>
              <a:buAutoNum type="arabicPeriod"/>
            </a:pPr>
            <a:r>
              <a:rPr lang="en-US" sz="1200" b="0" i="0" u="none" strike="noStrike" kern="1200" baseline="0" dirty="0">
                <a:solidFill>
                  <a:schemeClr val="tx1"/>
                </a:solidFill>
                <a:latin typeface="+mn-lt"/>
                <a:ea typeface="+mn-ea"/>
                <a:cs typeface="+mn-cs"/>
              </a:rPr>
              <a:t>Curb ramps should be oriented so that the running slope is in the same direction as the crosswalk and/or the edges of landscaping or ramps should be aligned in the direction of travel on the crosswalk. </a:t>
            </a:r>
          </a:p>
          <a:p>
            <a:pPr marL="228600" indent="-228600">
              <a:buFont typeface="+mj-lt"/>
              <a:buAutoNum type="arabicPeriod"/>
            </a:pPr>
            <a:r>
              <a:rPr lang="en-US" dirty="0"/>
              <a:t>The far side of the crosswalk and any channelization and splitter islands should be aligned with the nearside ramp and should be designed to compensate for the expected error in the crossing angle.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Accessibility and ADA</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National Academies of Sciences, Engineering, and Medicine (2017). </a:t>
            </a:r>
            <a:r>
              <a:rPr lang="en-US" sz="1200" b="0" i="1" u="none" strike="noStrike" kern="1200" baseline="0" dirty="0">
                <a:solidFill>
                  <a:schemeClr val="tx1"/>
                </a:solidFill>
                <a:latin typeface="+mn-lt"/>
                <a:ea typeface="+mn-ea"/>
                <a:cs typeface="+mn-cs"/>
              </a:rPr>
              <a:t>Crossing Solutions at Roundabouts and Channelized Turn Lanes for Pedestrians with Vision Disabilities: A Guidebook</a:t>
            </a:r>
            <a:r>
              <a:rPr lang="en-US" sz="1200" b="0" i="0" u="none" strike="noStrike" kern="1200" baseline="0" dirty="0">
                <a:solidFill>
                  <a:schemeClr val="tx1"/>
                </a:solidFill>
                <a:latin typeface="+mn-lt"/>
                <a:ea typeface="+mn-ea"/>
                <a:cs typeface="+mn-cs"/>
              </a:rPr>
              <a:t>. Washington, DC: The National Academies Press. https://doi.org/10.17226/24678.</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U.S. Access Board, “Modern Roundabouts,” Available: https://www.access-board.gov/enforcement/221-research/research-on-public-rights-of-way/modern-roundabouts. [Accessed June 2019].</a:t>
            </a:r>
          </a:p>
        </p:txBody>
      </p:sp>
      <p:sp>
        <p:nvSpPr>
          <p:cNvPr id="4" name="Slide Number Placeholder 3"/>
          <p:cNvSpPr>
            <a:spLocks noGrp="1"/>
          </p:cNvSpPr>
          <p:nvPr>
            <p:ph type="sldNum" sz="quarter" idx="5"/>
          </p:nvPr>
        </p:nvSpPr>
        <p:spPr/>
        <p:txBody>
          <a:bodyPr/>
          <a:lstStyle/>
          <a:p>
            <a:fld id="{E5421500-ABA7-4F80-9F33-EE022DA3CCF5}" type="slidenum">
              <a:rPr lang="en-US" smtClean="0"/>
              <a:t>42</a:t>
            </a:fld>
            <a:endParaRPr lang="en-US"/>
          </a:p>
        </p:txBody>
      </p:sp>
    </p:spTree>
    <p:extLst>
      <p:ext uri="{BB962C8B-B14F-4D97-AF65-F5344CB8AC3E}">
        <p14:creationId xmlns:p14="http://schemas.microsoft.com/office/powerpoint/2010/main" val="877585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36916920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Mini roundabouts and neighborhood traffic circles are an option for traffic calming at lower-speed roadways (typically 30mph or less) and residential areas. For roadways with speeds greater than 35mph, additional traffic calming measures may be needed. Bicycles can typically navigate these intersections comfortably as vehicles or use the provided pedestrian crossings. (FHWA 2010) </a:t>
            </a:r>
          </a:p>
          <a:p>
            <a:r>
              <a:rPr lang="en-US" b="1" dirty="0"/>
              <a:t>Notes</a:t>
            </a:r>
            <a:r>
              <a:rPr lang="en-US" dirty="0"/>
              <a:t>: “</a:t>
            </a:r>
            <a:r>
              <a:rPr lang="en-US" b="0" dirty="0"/>
              <a:t>Mini-roundabouts are distinguished from neighborhood traffic circles primarily by their traversable islands and yield control on all approaches, which allows them to function as other roundabouts do. Neighborhood traffic circles are typically built at the intersections of local streets for reasons of traffic calming and/or aesthetics. They typically are operated as two-way or all-way stop-controlled intersections and frequently do not include raised channelization to guide approaching traffic into the circulatory roadway. At some neighborhood traffic circles, left-turning vehicles must turn in front of the central island, potentially conflicting with other circulating traffic.” (FHWA, 2010)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(2013). </a:t>
            </a:r>
            <a:r>
              <a:rPr lang="en-US" i="1" dirty="0"/>
              <a:t>Urban Street Design Guide. </a:t>
            </a:r>
            <a:r>
              <a:rPr lang="en-US" i="0" dirty="0"/>
              <a:t>Available: </a:t>
            </a:r>
            <a:r>
              <a:rPr lang="en-US" dirty="0"/>
              <a:t>https://nacto.org/publication/urban-street-design-guide/intersections/minor-intersections/mini-roundabout/#footnotes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(2010). </a:t>
            </a:r>
            <a:r>
              <a:rPr lang="en-US" i="1" dirty="0"/>
              <a:t>Mini Roundabouts Technical Summary</a:t>
            </a:r>
            <a:r>
              <a:rPr lang="en-US" dirty="0"/>
              <a:t>. Available: https://nacto.org/docs/usdg/fhwa-mini-roundabouts-technical-report.pdf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43</a:t>
            </a:fld>
            <a:endParaRPr lang="en-US"/>
          </a:p>
        </p:txBody>
      </p:sp>
    </p:spTree>
    <p:extLst>
      <p:ext uri="{BB962C8B-B14F-4D97-AF65-F5344CB8AC3E}">
        <p14:creationId xmlns:p14="http://schemas.microsoft.com/office/powerpoint/2010/main" val="23888474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Also called setback or offset intersections. Used where separated bike facilities lead up to an intersection, this design keeps bikes physically separated and improves sightlines. Small curb radii reduce vehicle turning speeds. And as shown in this rendering, larger vehicles can be accommodated where necessary using mountable truck aprons on corner islands.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[The Master Video List includes a link to a video that walks the viewer through this concept in six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(2019). </a:t>
            </a:r>
            <a:r>
              <a:rPr lang="en-US" i="1" dirty="0"/>
              <a:t>Don’t Give Up at the Intersection</a:t>
            </a:r>
            <a:r>
              <a:rPr lang="en-US" dirty="0"/>
              <a:t>. Available: https://nacto.org/wp-content/uploads/2019/05/NACTO_Dont-Give-Up-at-the-Intersection.pdf</a:t>
            </a:r>
          </a:p>
          <a:p>
            <a:pPr marL="228600" indent="-228600">
              <a:buFont typeface="+mj-lt"/>
              <a:buAutoNum type="arabicPeriod"/>
            </a:pPr>
            <a:r>
              <a:rPr lang="en-US" dirty="0"/>
              <a:t>Massachusetts Department of Transportation. (2015). </a:t>
            </a:r>
            <a:r>
              <a:rPr lang="en-US" i="1" dirty="0"/>
              <a:t>Separated Bike Lane Planning and Design Guide. </a:t>
            </a:r>
            <a:r>
              <a:rPr lang="en-US" i="0" dirty="0" err="1"/>
              <a:t>MassDOT</a:t>
            </a: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44</a:t>
            </a:fld>
            <a:endParaRPr lang="en-US"/>
          </a:p>
        </p:txBody>
      </p:sp>
    </p:spTree>
    <p:extLst>
      <p:ext uri="{BB962C8B-B14F-4D97-AF65-F5344CB8AC3E}">
        <p14:creationId xmlns:p14="http://schemas.microsoft.com/office/powerpoint/2010/main" val="29123841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Features and benefits listed on the slide. MUTCD Chapter 4E, PROWAG, and local standards for signal timing and location guidance still apply for making this facility design accessible.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NACTO. (2019). </a:t>
            </a:r>
            <a:r>
              <a:rPr lang="en-US" i="1" dirty="0"/>
              <a:t>Don’t Give Up at the Intersection</a:t>
            </a:r>
            <a:r>
              <a:rPr lang="en-US" dirty="0"/>
              <a:t>. Available: https://nacto.org/wp-content/uploads/2019/05/NACTO_Dont-Give-Up-at-the-Intersection.pdf</a:t>
            </a:r>
          </a:p>
          <a:p>
            <a:pPr marL="228600" indent="-228600">
              <a:buFont typeface="+mj-lt"/>
              <a:buAutoNum type="arabicPeriod"/>
            </a:pPr>
            <a:r>
              <a:rPr lang="en-US" dirty="0"/>
              <a:t>Massachusetts Department of Transportation. (2015). </a:t>
            </a:r>
            <a:r>
              <a:rPr lang="en-US" i="1" dirty="0"/>
              <a:t>Separated Bike Lane Planning and Design Guide. </a:t>
            </a:r>
            <a:r>
              <a:rPr lang="en-US" i="0" dirty="0" err="1"/>
              <a:t>MassDOT</a:t>
            </a:r>
            <a:r>
              <a:rPr lang="en-US" i="0" dirty="0"/>
              <a:t>.</a:t>
            </a: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45</a:t>
            </a:fld>
            <a:endParaRPr lang="en-US"/>
          </a:p>
        </p:txBody>
      </p:sp>
    </p:spTree>
    <p:extLst>
      <p:ext uri="{BB962C8B-B14F-4D97-AF65-F5344CB8AC3E}">
        <p14:creationId xmlns:p14="http://schemas.microsoft.com/office/powerpoint/2010/main" val="24026604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Image shows a protected intersection in Chicago. Other U.S. cities using protected intersections include New York, NY; San Francisco, CA; Portland, OR; Davis, CA; San Jose, CA; and Salt Lake City, UT.</a:t>
            </a:r>
          </a:p>
        </p:txBody>
      </p:sp>
      <p:sp>
        <p:nvSpPr>
          <p:cNvPr id="4" name="Slide Number Placeholder 3"/>
          <p:cNvSpPr>
            <a:spLocks noGrp="1"/>
          </p:cNvSpPr>
          <p:nvPr>
            <p:ph type="sldNum" sz="quarter" idx="5"/>
          </p:nvPr>
        </p:nvSpPr>
        <p:spPr/>
        <p:txBody>
          <a:bodyPr/>
          <a:lstStyle/>
          <a:p>
            <a:fld id="{E5421500-ABA7-4F80-9F33-EE022DA3CCF5}" type="slidenum">
              <a:rPr lang="en-US" smtClean="0"/>
              <a:t>46</a:t>
            </a:fld>
            <a:endParaRPr lang="en-US"/>
          </a:p>
        </p:txBody>
      </p:sp>
    </p:spTree>
    <p:extLst>
      <p:ext uri="{BB962C8B-B14F-4D97-AF65-F5344CB8AC3E}">
        <p14:creationId xmlns:p14="http://schemas.microsoft.com/office/powerpoint/2010/main" val="37161793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t>This slide is animated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Setback places the waiting bicyclist in the sightline of turning drivers, compared to a conventional intersection where bicycles are not in the turning driver’s sightline.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(2019). </a:t>
            </a:r>
            <a:r>
              <a:rPr lang="en-US" i="1" dirty="0"/>
              <a:t>Don’t Give Up at the Intersection</a:t>
            </a:r>
            <a:r>
              <a:rPr lang="en-US" dirty="0"/>
              <a:t>. Available: https://nacto.org/publication/urban-bikeway-design-guide/dont-give-up-at-the-intersection/</a:t>
            </a:r>
          </a:p>
        </p:txBody>
      </p:sp>
      <p:sp>
        <p:nvSpPr>
          <p:cNvPr id="4" name="Slide Number Placeholder 3"/>
          <p:cNvSpPr>
            <a:spLocks noGrp="1"/>
          </p:cNvSpPr>
          <p:nvPr>
            <p:ph type="sldNum" sz="quarter" idx="5"/>
          </p:nvPr>
        </p:nvSpPr>
        <p:spPr/>
        <p:txBody>
          <a:bodyPr/>
          <a:lstStyle/>
          <a:p>
            <a:fld id="{E5421500-ABA7-4F80-9F33-EE022DA3CCF5}" type="slidenum">
              <a:rPr lang="en-US" smtClean="0"/>
              <a:t>47</a:t>
            </a:fld>
            <a:endParaRPr lang="en-US"/>
          </a:p>
        </p:txBody>
      </p:sp>
    </p:spTree>
    <p:extLst>
      <p:ext uri="{BB962C8B-B14F-4D97-AF65-F5344CB8AC3E}">
        <p14:creationId xmlns:p14="http://schemas.microsoft.com/office/powerpoint/2010/main" val="11913581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The protected intersection is inspired by Dutch intersection design. The next two slides present other examples of intersection designs from abroad that would be innovative if introduced in the United States.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48</a:t>
            </a:fld>
            <a:endParaRPr lang="en-US"/>
          </a:p>
        </p:txBody>
      </p:sp>
    </p:spTree>
    <p:extLst>
      <p:ext uri="{BB962C8B-B14F-4D97-AF65-F5344CB8AC3E}">
        <p14:creationId xmlns:p14="http://schemas.microsoft.com/office/powerpoint/2010/main" val="3668680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228600" indent="-228600">
              <a:buFont typeface="+mj-lt"/>
              <a:buAutoNum type="arabicPeriod"/>
            </a:pPr>
            <a:r>
              <a:rPr lang="en-US" dirty="0"/>
              <a:t>FHWA. (2015). </a:t>
            </a:r>
            <a:r>
              <a:rPr lang="en-US" i="1" dirty="0"/>
              <a:t>Delivering Safe, Comfortable, and Connected Pedestrian and Bicycle Networks: A Review of International Practices</a:t>
            </a:r>
            <a:r>
              <a:rPr lang="en-US" dirty="0"/>
              <a:t>. Washington, DC: FHWA.</a:t>
            </a:r>
          </a:p>
          <a:p>
            <a:pPr marL="228600" indent="-228600">
              <a:buFont typeface="+mj-lt"/>
              <a:buAutoNum type="arabicPeriod"/>
            </a:pPr>
            <a:r>
              <a:rPr lang="en-US" dirty="0"/>
              <a:t>FHWA. (2016). </a:t>
            </a:r>
            <a:r>
              <a:rPr lang="en-US" i="1" dirty="0"/>
              <a:t>Bicycle Network Planning &amp; Facility Design Approaches in the Netherlands and the United States. </a:t>
            </a:r>
            <a:r>
              <a:rPr lang="en-US" dirty="0"/>
              <a:t>Washington, DC: FHWA.</a:t>
            </a:r>
          </a:p>
        </p:txBody>
      </p:sp>
      <p:sp>
        <p:nvSpPr>
          <p:cNvPr id="4" name="Slide Number Placeholder 3"/>
          <p:cNvSpPr>
            <a:spLocks noGrp="1"/>
          </p:cNvSpPr>
          <p:nvPr>
            <p:ph type="sldNum" sz="quarter" idx="5"/>
          </p:nvPr>
        </p:nvSpPr>
        <p:spPr/>
        <p:txBody>
          <a:bodyPr/>
          <a:lstStyle/>
          <a:p>
            <a:fld id="{E5421500-ABA7-4F80-9F33-EE022DA3CCF5}" type="slidenum">
              <a:rPr lang="en-US" smtClean="0"/>
              <a:t>49</a:t>
            </a:fld>
            <a:endParaRPr lang="en-US"/>
          </a:p>
        </p:txBody>
      </p:sp>
    </p:spTree>
    <p:extLst>
      <p:ext uri="{BB962C8B-B14F-4D97-AF65-F5344CB8AC3E}">
        <p14:creationId xmlns:p14="http://schemas.microsoft.com/office/powerpoint/2010/main" val="41702218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(2015). </a:t>
            </a:r>
            <a:r>
              <a:rPr lang="en-US" i="1" dirty="0"/>
              <a:t>Delivering Safe, Comfortable, and Connected Pedestrian and Bicycle Networks: A Review of International Practices</a:t>
            </a:r>
            <a:r>
              <a:rPr lang="en-US" dirty="0"/>
              <a:t>.</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50</a:t>
            </a:fld>
            <a:endParaRPr lang="en-US"/>
          </a:p>
        </p:txBody>
      </p:sp>
    </p:spTree>
    <p:extLst>
      <p:ext uri="{BB962C8B-B14F-4D97-AF65-F5344CB8AC3E}">
        <p14:creationId xmlns:p14="http://schemas.microsoft.com/office/powerpoint/2010/main" val="846875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adapted from Tab Combs (2019)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available: http://www.pedbikeimages.org/details.php?picid=1383</a:t>
            </a:r>
          </a:p>
        </p:txBody>
      </p:sp>
      <p:sp>
        <p:nvSpPr>
          <p:cNvPr id="4" name="Slide Number Placeholder 3"/>
          <p:cNvSpPr>
            <a:spLocks noGrp="1"/>
          </p:cNvSpPr>
          <p:nvPr>
            <p:ph type="sldNum" sz="quarter" idx="10"/>
          </p:nvPr>
        </p:nvSpPr>
        <p:spPr/>
        <p:txBody>
          <a:bodyPr/>
          <a:lstStyle/>
          <a:p>
            <a:fld id="{FEE08991-1329-4151-A916-76F12180A4C9}" type="slidenum">
              <a:rPr lang="en-US" smtClean="0"/>
              <a:t>6</a:t>
            </a:fld>
            <a:endParaRPr lang="en-US"/>
          </a:p>
        </p:txBody>
      </p:sp>
    </p:spTree>
    <p:extLst>
      <p:ext uri="{BB962C8B-B14F-4D97-AF65-F5344CB8AC3E}">
        <p14:creationId xmlns:p14="http://schemas.microsoft.com/office/powerpoint/2010/main" val="4234568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graphic illustrates the conflict points for bicyclists at the four common intersection configurations.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(2019). </a:t>
            </a:r>
            <a:r>
              <a:rPr lang="en-US" i="1" dirty="0"/>
              <a:t>Bikeway Selection Guide.</a:t>
            </a:r>
            <a:r>
              <a:rPr lang="en-US" dirty="0"/>
              <a:t> Available: https://safety.fhwa.dot.gov/ped_bike/tools_solve/docs/fhwasa18077.pdf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from </a:t>
            </a:r>
            <a:r>
              <a:rPr lang="en-US" dirty="0" err="1"/>
              <a:t>MassDOT</a:t>
            </a:r>
            <a:r>
              <a:rPr lang="en-US" dirty="0"/>
              <a:t> appears in the FHWA Bikeway Selection Guide cited above)</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4069532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[click the link to show some of the scenarios to help students visualize the safety problems from different perspectives]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2291020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 </a:t>
            </a:r>
            <a:r>
              <a:rPr lang="en-US" i="1" dirty="0"/>
              <a:t>What are some challenges that people walking and bicycling might face when trying to access the land uses on either side of this corridor?</a:t>
            </a:r>
            <a:endParaRPr lang="en-US" dirty="0"/>
          </a:p>
          <a:p>
            <a:r>
              <a:rPr lang="en-US" dirty="0"/>
              <a:t>Image: http://www.pedbikeimages.org/mediumimages/va.charlottesville.wideroad-large.jpg</a:t>
            </a:r>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1294852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slide lists several important factors for pedestrian-friendly intersection design.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Pedestrian and Bicycle Information Center. (2015). </a:t>
            </a:r>
            <a:r>
              <a:rPr lang="en-US" i="1" dirty="0"/>
              <a:t>Bicycle and Pedestrian Transportation Short Series, </a:t>
            </a:r>
            <a:r>
              <a:rPr lang="en-US" dirty="0"/>
              <a:t>Class 2.</a:t>
            </a:r>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3599116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12/6/2019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12/6/2019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hyperlink" Target="http://www.pedbikeinfo.org/resources/resources_details.cfm?id=5151"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normAutofit/>
          </a:bodyPr>
          <a:lstStyle/>
          <a:p>
            <a:r>
              <a:rPr lang="en-US" dirty="0"/>
              <a:t>Intersections</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60F25-D191-4D84-9BCA-448599AD7894}"/>
              </a:ext>
            </a:extLst>
          </p:cNvPr>
          <p:cNvSpPr>
            <a:spLocks noGrp="1"/>
          </p:cNvSpPr>
          <p:nvPr>
            <p:ph type="title"/>
          </p:nvPr>
        </p:nvSpPr>
        <p:spPr/>
        <p:txBody>
          <a:bodyPr/>
          <a:lstStyle/>
          <a:p>
            <a:r>
              <a:rPr lang="en-US" dirty="0"/>
              <a:t>Geometric design and Markings</a:t>
            </a:r>
          </a:p>
        </p:txBody>
      </p:sp>
      <p:sp>
        <p:nvSpPr>
          <p:cNvPr id="3" name="Text Placeholder 2">
            <a:extLst>
              <a:ext uri="{FF2B5EF4-FFF2-40B4-BE49-F238E27FC236}">
                <a16:creationId xmlns:a16="http://schemas.microsoft.com/office/drawing/2014/main" id="{330B53E4-D57B-485E-AD25-FFCC999813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9D2C1C7-0172-4C5A-8546-5E2D103F2135}"/>
              </a:ext>
            </a:extLst>
          </p:cNvPr>
          <p:cNvSpPr>
            <a:spLocks noGrp="1"/>
          </p:cNvSpPr>
          <p:nvPr>
            <p:ph type="sldNum" sz="quarter" idx="12"/>
          </p:nvPr>
        </p:nvSpPr>
        <p:spPr/>
        <p:txBody>
          <a:bodyPr/>
          <a:lstStyle/>
          <a:p>
            <a:fld id="{588A7B10-5B59-5847-A2D4-DA6B67CC2B64}" type="slidenum">
              <a:rPr lang="en-US" smtClean="0"/>
              <a:t>10</a:t>
            </a:fld>
            <a:endParaRPr lang="en-US"/>
          </a:p>
        </p:txBody>
      </p:sp>
    </p:spTree>
    <p:extLst>
      <p:ext uri="{BB962C8B-B14F-4D97-AF65-F5344CB8AC3E}">
        <p14:creationId xmlns:p14="http://schemas.microsoft.com/office/powerpoint/2010/main" val="4156832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71A272-CC55-4B40-8B44-4B1E651C16F2}"/>
              </a:ext>
            </a:extLst>
          </p:cNvPr>
          <p:cNvSpPr>
            <a:spLocks noGrp="1"/>
          </p:cNvSpPr>
          <p:nvPr>
            <p:ph type="title"/>
          </p:nvPr>
        </p:nvSpPr>
        <p:spPr/>
        <p:txBody>
          <a:bodyPr/>
          <a:lstStyle/>
          <a:p>
            <a:r>
              <a:rPr lang="en-US" sz="4400" dirty="0"/>
              <a:t>Pedestrian-Friendly Intersections</a:t>
            </a:r>
          </a:p>
        </p:txBody>
      </p:sp>
      <p:sp>
        <p:nvSpPr>
          <p:cNvPr id="6" name="Content Placeholder 5">
            <a:extLst>
              <a:ext uri="{FF2B5EF4-FFF2-40B4-BE49-F238E27FC236}">
                <a16:creationId xmlns:a16="http://schemas.microsoft.com/office/drawing/2014/main" id="{73193BE6-BC23-401A-9AA1-379D0A34F387}"/>
              </a:ext>
            </a:extLst>
          </p:cNvPr>
          <p:cNvSpPr>
            <a:spLocks noGrp="1"/>
          </p:cNvSpPr>
          <p:nvPr>
            <p:ph idx="1"/>
          </p:nvPr>
        </p:nvSpPr>
        <p:spPr>
          <a:xfrm>
            <a:off x="359509" y="1200150"/>
            <a:ext cx="3264536" cy="3600450"/>
          </a:xfrm>
        </p:spPr>
        <p:txBody>
          <a:bodyPr/>
          <a:lstStyle/>
          <a:p>
            <a:r>
              <a:rPr lang="en-US" dirty="0"/>
              <a:t>Tight</a:t>
            </a:r>
          </a:p>
          <a:p>
            <a:r>
              <a:rPr lang="en-US" dirty="0"/>
              <a:t>Simple</a:t>
            </a:r>
          </a:p>
          <a:p>
            <a:r>
              <a:rPr lang="en-US" dirty="0"/>
              <a:t>Slow speed</a:t>
            </a:r>
          </a:p>
          <a:p>
            <a:r>
              <a:rPr lang="en-US" dirty="0"/>
              <a:t>Avoid free-flow movements</a:t>
            </a:r>
          </a:p>
          <a:p>
            <a:r>
              <a:rPr lang="en-US" dirty="0"/>
              <a:t>Easy to understand</a:t>
            </a:r>
          </a:p>
          <a:p>
            <a:pPr lvl="1"/>
            <a:r>
              <a:rPr lang="en-US" dirty="0"/>
              <a:t>If complex, broken into smaller steps</a:t>
            </a:r>
          </a:p>
        </p:txBody>
      </p:sp>
      <p:sp>
        <p:nvSpPr>
          <p:cNvPr id="4" name="Slide Number Placeholder 3">
            <a:extLst>
              <a:ext uri="{FF2B5EF4-FFF2-40B4-BE49-F238E27FC236}">
                <a16:creationId xmlns:a16="http://schemas.microsoft.com/office/drawing/2014/main" id="{5040E772-92ED-42E1-95D2-9030194996FF}"/>
              </a:ext>
            </a:extLst>
          </p:cNvPr>
          <p:cNvSpPr>
            <a:spLocks noGrp="1"/>
          </p:cNvSpPr>
          <p:nvPr>
            <p:ph type="sldNum" sz="quarter" idx="12"/>
          </p:nvPr>
        </p:nvSpPr>
        <p:spPr/>
        <p:txBody>
          <a:bodyPr/>
          <a:lstStyle/>
          <a:p>
            <a:fld id="{588A7B10-5B59-5847-A2D4-DA6B67CC2B64}" type="slidenum">
              <a:rPr lang="en-US" smtClean="0"/>
              <a:t>11</a:t>
            </a:fld>
            <a:endParaRPr lang="en-US"/>
          </a:p>
        </p:txBody>
      </p:sp>
      <p:pic>
        <p:nvPicPr>
          <p:cNvPr id="3" name="Picture 2" descr="Pedestrians cross a pedestrian friendly intersection with brightly painted stripes and other safety measures ">
            <a:extLst>
              <a:ext uri="{FF2B5EF4-FFF2-40B4-BE49-F238E27FC236}">
                <a16:creationId xmlns:a16="http://schemas.microsoft.com/office/drawing/2014/main" id="{FA846D37-AE12-4DA3-A321-A4B3CE8B3958}"/>
              </a:ext>
            </a:extLst>
          </p:cNvPr>
          <p:cNvPicPr>
            <a:picLocks noChangeAspect="1"/>
          </p:cNvPicPr>
          <p:nvPr/>
        </p:nvPicPr>
        <p:blipFill rotWithShape="1">
          <a:blip r:embed="rId3"/>
          <a:srcRect r="16437"/>
          <a:stretch/>
        </p:blipFill>
        <p:spPr>
          <a:xfrm>
            <a:off x="4050292" y="1200150"/>
            <a:ext cx="3675970" cy="3296349"/>
          </a:xfrm>
          <a:prstGeom prst="rect">
            <a:avLst/>
          </a:prstGeom>
        </p:spPr>
      </p:pic>
      <p:sp>
        <p:nvSpPr>
          <p:cNvPr id="7" name="TextBox 6">
            <a:extLst>
              <a:ext uri="{FF2B5EF4-FFF2-40B4-BE49-F238E27FC236}">
                <a16:creationId xmlns:a16="http://schemas.microsoft.com/office/drawing/2014/main" id="{C8A1F165-A52B-425A-BF8E-0FF054ADF39A}"/>
              </a:ext>
            </a:extLst>
          </p:cNvPr>
          <p:cNvSpPr txBox="1"/>
          <p:nvPr/>
        </p:nvSpPr>
        <p:spPr>
          <a:xfrm>
            <a:off x="3766189" y="4496499"/>
            <a:ext cx="4027934" cy="253916"/>
          </a:xfrm>
          <a:prstGeom prst="rect">
            <a:avLst/>
          </a:prstGeom>
          <a:noFill/>
        </p:spPr>
        <p:txBody>
          <a:bodyPr wrap="square" rtlCol="0">
            <a:spAutoFit/>
          </a:bodyPr>
          <a:lstStyle/>
          <a:p>
            <a:pPr algn="r"/>
            <a:r>
              <a:rPr lang="en-US" sz="1050" i="1" dirty="0"/>
              <a:t>Pedbikeimages.org - Pennsylvania Department of Transportation</a:t>
            </a:r>
          </a:p>
        </p:txBody>
      </p:sp>
    </p:spTree>
    <p:extLst>
      <p:ext uri="{BB962C8B-B14F-4D97-AF65-F5344CB8AC3E}">
        <p14:creationId xmlns:p14="http://schemas.microsoft.com/office/powerpoint/2010/main" val="1906781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Visual guide which shows the effect that curb radius has on the length of the crosswalk ">
            <a:extLst>
              <a:ext uri="{FF2B5EF4-FFF2-40B4-BE49-F238E27FC236}">
                <a16:creationId xmlns:a16="http://schemas.microsoft.com/office/drawing/2014/main" id="{0825EFFC-7FC5-498C-823C-45B8FEDDF1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9632" y="0"/>
            <a:ext cx="3884613"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9CF99A6-50C5-4441-80AD-7502E54E0993}"/>
              </a:ext>
            </a:extLst>
          </p:cNvPr>
          <p:cNvSpPr>
            <a:spLocks noGrp="1"/>
          </p:cNvSpPr>
          <p:nvPr>
            <p:ph type="title"/>
          </p:nvPr>
        </p:nvSpPr>
        <p:spPr>
          <a:xfrm>
            <a:off x="359508" y="40227"/>
            <a:ext cx="7620000" cy="857250"/>
          </a:xfrm>
        </p:spPr>
        <p:txBody>
          <a:bodyPr/>
          <a:lstStyle/>
          <a:p>
            <a:r>
              <a:rPr lang="en-US" sz="3800" dirty="0"/>
              <a:t>Curb Radii</a:t>
            </a:r>
          </a:p>
        </p:txBody>
      </p:sp>
      <p:sp>
        <p:nvSpPr>
          <p:cNvPr id="3" name="Content Placeholder 2">
            <a:extLst>
              <a:ext uri="{FF2B5EF4-FFF2-40B4-BE49-F238E27FC236}">
                <a16:creationId xmlns:a16="http://schemas.microsoft.com/office/drawing/2014/main" id="{846A3858-71F2-42D4-85E4-B5F4F55D2FA0}"/>
              </a:ext>
            </a:extLst>
          </p:cNvPr>
          <p:cNvSpPr>
            <a:spLocks noGrp="1"/>
          </p:cNvSpPr>
          <p:nvPr>
            <p:ph idx="1"/>
          </p:nvPr>
        </p:nvSpPr>
        <p:spPr>
          <a:xfrm>
            <a:off x="359508" y="937704"/>
            <a:ext cx="4101281" cy="3862896"/>
          </a:xfrm>
        </p:spPr>
        <p:txBody>
          <a:bodyPr>
            <a:normAutofit fontScale="92500"/>
          </a:bodyPr>
          <a:lstStyle/>
          <a:p>
            <a:r>
              <a:rPr lang="en-US" dirty="0"/>
              <a:t>Size of the corner relates directly to the length of the crosswalk</a:t>
            </a:r>
          </a:p>
          <a:p>
            <a:r>
              <a:rPr lang="en-US" i="1" dirty="0"/>
              <a:t>Accommodate</a:t>
            </a:r>
            <a:r>
              <a:rPr lang="en-US" dirty="0"/>
              <a:t> large vehicles, don’t </a:t>
            </a:r>
            <a:r>
              <a:rPr lang="en-US" i="1" dirty="0"/>
              <a:t>design</a:t>
            </a:r>
            <a:r>
              <a:rPr lang="en-US" dirty="0"/>
              <a:t> for them</a:t>
            </a:r>
          </a:p>
          <a:p>
            <a:r>
              <a:rPr lang="en-US" dirty="0"/>
              <a:t>Smaller turning radii </a:t>
            </a:r>
          </a:p>
          <a:p>
            <a:pPr lvl="1"/>
            <a:r>
              <a:rPr lang="en-US" dirty="0"/>
              <a:t>Position vulnerable users in a more visible locations</a:t>
            </a:r>
          </a:p>
          <a:p>
            <a:pPr lvl="1"/>
            <a:r>
              <a:rPr lang="en-US" dirty="0"/>
              <a:t>Provide space for properly aligned curb ramps</a:t>
            </a:r>
          </a:p>
          <a:p>
            <a:pPr lvl="1"/>
            <a:r>
              <a:rPr lang="en-US" dirty="0"/>
              <a:t>Reduces vehicle turning speed</a:t>
            </a:r>
          </a:p>
          <a:p>
            <a:endParaRPr lang="en-US" dirty="0"/>
          </a:p>
        </p:txBody>
      </p:sp>
      <p:sp>
        <p:nvSpPr>
          <p:cNvPr id="4" name="Slide Number Placeholder 3">
            <a:extLst>
              <a:ext uri="{FF2B5EF4-FFF2-40B4-BE49-F238E27FC236}">
                <a16:creationId xmlns:a16="http://schemas.microsoft.com/office/drawing/2014/main" id="{9F0626DF-D998-42FF-BF4F-07D36141B521}"/>
              </a:ext>
            </a:extLst>
          </p:cNvPr>
          <p:cNvSpPr>
            <a:spLocks noGrp="1"/>
          </p:cNvSpPr>
          <p:nvPr>
            <p:ph type="sldNum" sz="quarter" idx="12"/>
          </p:nvPr>
        </p:nvSpPr>
        <p:spPr/>
        <p:txBody>
          <a:bodyPr/>
          <a:lstStyle/>
          <a:p>
            <a:fld id="{588A7B10-5B59-5847-A2D4-DA6B67CC2B64}" type="slidenum">
              <a:rPr lang="en-US" smtClean="0"/>
              <a:t>12</a:t>
            </a:fld>
            <a:endParaRPr lang="en-US"/>
          </a:p>
        </p:txBody>
      </p:sp>
      <p:sp>
        <p:nvSpPr>
          <p:cNvPr id="6" name="TextBox 5">
            <a:extLst>
              <a:ext uri="{FF2B5EF4-FFF2-40B4-BE49-F238E27FC236}">
                <a16:creationId xmlns:a16="http://schemas.microsoft.com/office/drawing/2014/main" id="{5A1D4DA1-631B-4C6A-987B-176546D63B0C}"/>
              </a:ext>
            </a:extLst>
          </p:cNvPr>
          <p:cNvSpPr txBox="1"/>
          <p:nvPr/>
        </p:nvSpPr>
        <p:spPr>
          <a:xfrm>
            <a:off x="3213715" y="4849357"/>
            <a:ext cx="1774017" cy="253916"/>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2515103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4A7F0-6B88-4050-A436-1BEDEFA3DBF4}"/>
              </a:ext>
            </a:extLst>
          </p:cNvPr>
          <p:cNvSpPr>
            <a:spLocks noGrp="1"/>
          </p:cNvSpPr>
          <p:nvPr>
            <p:ph type="title"/>
          </p:nvPr>
        </p:nvSpPr>
        <p:spPr/>
        <p:txBody>
          <a:bodyPr/>
          <a:lstStyle/>
          <a:p>
            <a:r>
              <a:rPr lang="en-US" dirty="0"/>
              <a:t>Ramp Design</a:t>
            </a:r>
          </a:p>
        </p:txBody>
      </p:sp>
      <p:sp>
        <p:nvSpPr>
          <p:cNvPr id="3" name="Content Placeholder 2">
            <a:extLst>
              <a:ext uri="{FF2B5EF4-FFF2-40B4-BE49-F238E27FC236}">
                <a16:creationId xmlns:a16="http://schemas.microsoft.com/office/drawing/2014/main" id="{306AC5A1-E6CD-49DD-A194-ED0B02CC2FD6}"/>
              </a:ext>
            </a:extLst>
          </p:cNvPr>
          <p:cNvSpPr>
            <a:spLocks noGrp="1"/>
          </p:cNvSpPr>
          <p:nvPr>
            <p:ph idx="1"/>
          </p:nvPr>
        </p:nvSpPr>
        <p:spPr/>
        <p:txBody>
          <a:bodyPr/>
          <a:lstStyle/>
          <a:p>
            <a:r>
              <a:rPr lang="en-US" altLang="en-US" dirty="0"/>
              <a:t>2 ramps at each corner are best</a:t>
            </a:r>
          </a:p>
          <a:p>
            <a:r>
              <a:rPr lang="en-US" altLang="en-US" dirty="0"/>
              <a:t>Level landings should be provided</a:t>
            </a:r>
          </a:p>
          <a:p>
            <a:r>
              <a:rPr lang="en-US" altLang="en-US" dirty="0"/>
              <a:t>Max 1:12 ramp slope</a:t>
            </a:r>
          </a:p>
          <a:p>
            <a:endParaRPr lang="en-US" dirty="0"/>
          </a:p>
        </p:txBody>
      </p:sp>
      <p:sp>
        <p:nvSpPr>
          <p:cNvPr id="4" name="Slide Number Placeholder 3">
            <a:extLst>
              <a:ext uri="{FF2B5EF4-FFF2-40B4-BE49-F238E27FC236}">
                <a16:creationId xmlns:a16="http://schemas.microsoft.com/office/drawing/2014/main" id="{30BA6DFD-A5E4-490E-8DA6-83ACF0CF25FF}"/>
              </a:ext>
            </a:extLst>
          </p:cNvPr>
          <p:cNvSpPr>
            <a:spLocks noGrp="1"/>
          </p:cNvSpPr>
          <p:nvPr>
            <p:ph type="sldNum" sz="quarter" idx="12"/>
          </p:nvPr>
        </p:nvSpPr>
        <p:spPr/>
        <p:txBody>
          <a:bodyPr/>
          <a:lstStyle/>
          <a:p>
            <a:fld id="{588A7B10-5B59-5847-A2D4-DA6B67CC2B64}" type="slidenum">
              <a:rPr lang="en-US" smtClean="0"/>
              <a:t>13</a:t>
            </a:fld>
            <a:endParaRPr lang="en-US"/>
          </a:p>
        </p:txBody>
      </p:sp>
      <p:pic>
        <p:nvPicPr>
          <p:cNvPr id="7" name="Picture 6" descr="Aerial depiction of two different intersection crosswalk designs. The design on the left uses one sidewalk ramp directly on the sidewalk corner. The design on the right puts two sidewalk ramps which face directly across the street on each sidewalk corner. ">
            <a:extLst>
              <a:ext uri="{FF2B5EF4-FFF2-40B4-BE49-F238E27FC236}">
                <a16:creationId xmlns:a16="http://schemas.microsoft.com/office/drawing/2014/main" id="{5C042717-948C-4480-81C9-4D51CBE82660}"/>
              </a:ext>
            </a:extLst>
          </p:cNvPr>
          <p:cNvPicPr>
            <a:picLocks noChangeAspect="1"/>
          </p:cNvPicPr>
          <p:nvPr/>
        </p:nvPicPr>
        <p:blipFill>
          <a:blip r:embed="rId3"/>
          <a:stretch>
            <a:fillRect/>
          </a:stretch>
        </p:blipFill>
        <p:spPr>
          <a:xfrm>
            <a:off x="1425388" y="2470948"/>
            <a:ext cx="5638800" cy="2591870"/>
          </a:xfrm>
          <a:prstGeom prst="rect">
            <a:avLst/>
          </a:prstGeom>
        </p:spPr>
      </p:pic>
      <p:sp>
        <p:nvSpPr>
          <p:cNvPr id="8" name="TextBox 7">
            <a:extLst>
              <a:ext uri="{FF2B5EF4-FFF2-40B4-BE49-F238E27FC236}">
                <a16:creationId xmlns:a16="http://schemas.microsoft.com/office/drawing/2014/main" id="{4A638AE4-72D5-4BB9-A371-7C82A0DDFE0D}"/>
              </a:ext>
            </a:extLst>
          </p:cNvPr>
          <p:cNvSpPr txBox="1"/>
          <p:nvPr/>
        </p:nvSpPr>
        <p:spPr>
          <a:xfrm>
            <a:off x="5944595" y="4750631"/>
            <a:ext cx="1774017" cy="253916"/>
          </a:xfrm>
          <a:prstGeom prst="rect">
            <a:avLst/>
          </a:prstGeom>
          <a:noFill/>
        </p:spPr>
        <p:txBody>
          <a:bodyPr wrap="square" rtlCol="0">
            <a:spAutoFit/>
          </a:bodyPr>
          <a:lstStyle/>
          <a:p>
            <a:pPr algn="r"/>
            <a:r>
              <a:rPr lang="en-US" sz="1050" i="1" dirty="0"/>
              <a:t>VTRANS</a:t>
            </a:r>
          </a:p>
        </p:txBody>
      </p:sp>
    </p:spTree>
    <p:extLst>
      <p:ext uri="{BB962C8B-B14F-4D97-AF65-F5344CB8AC3E}">
        <p14:creationId xmlns:p14="http://schemas.microsoft.com/office/powerpoint/2010/main" val="764163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029A2-A546-4D9B-B8FD-25065138863C}"/>
              </a:ext>
            </a:extLst>
          </p:cNvPr>
          <p:cNvSpPr>
            <a:spLocks noGrp="1"/>
          </p:cNvSpPr>
          <p:nvPr>
            <p:ph type="title"/>
          </p:nvPr>
        </p:nvSpPr>
        <p:spPr/>
        <p:txBody>
          <a:bodyPr/>
          <a:lstStyle/>
          <a:p>
            <a:r>
              <a:rPr lang="en-US" dirty="0"/>
              <a:t>Crosswalk Design</a:t>
            </a:r>
          </a:p>
        </p:txBody>
      </p:sp>
      <p:sp>
        <p:nvSpPr>
          <p:cNvPr id="3" name="Content Placeholder 2">
            <a:extLst>
              <a:ext uri="{FF2B5EF4-FFF2-40B4-BE49-F238E27FC236}">
                <a16:creationId xmlns:a16="http://schemas.microsoft.com/office/drawing/2014/main" id="{9F3ABAB7-9F01-47F7-BA1F-B48E5198D2D6}"/>
              </a:ext>
            </a:extLst>
          </p:cNvPr>
          <p:cNvSpPr>
            <a:spLocks noGrp="1"/>
          </p:cNvSpPr>
          <p:nvPr>
            <p:ph idx="1"/>
          </p:nvPr>
        </p:nvSpPr>
        <p:spPr/>
        <p:txBody>
          <a:bodyPr/>
          <a:lstStyle/>
          <a:p>
            <a:r>
              <a:rPr lang="en-US" dirty="0"/>
              <a:t>Marked crosswalks indicate optimal or preferred locations for pedestrians to cross and help designate right-of-way for motorists to yield to pedestrians</a:t>
            </a:r>
          </a:p>
        </p:txBody>
      </p:sp>
      <p:sp>
        <p:nvSpPr>
          <p:cNvPr id="4" name="Slide Number Placeholder 3">
            <a:extLst>
              <a:ext uri="{FF2B5EF4-FFF2-40B4-BE49-F238E27FC236}">
                <a16:creationId xmlns:a16="http://schemas.microsoft.com/office/drawing/2014/main" id="{F01CDCCB-B71E-494F-AF30-DB45063FB88C}"/>
              </a:ext>
            </a:extLst>
          </p:cNvPr>
          <p:cNvSpPr>
            <a:spLocks noGrp="1"/>
          </p:cNvSpPr>
          <p:nvPr>
            <p:ph type="sldNum" sz="quarter" idx="12"/>
          </p:nvPr>
        </p:nvSpPr>
        <p:spPr/>
        <p:txBody>
          <a:bodyPr/>
          <a:lstStyle/>
          <a:p>
            <a:fld id="{588A7B10-5B59-5847-A2D4-DA6B67CC2B64}" type="slidenum">
              <a:rPr lang="en-US" smtClean="0"/>
              <a:t>14</a:t>
            </a:fld>
            <a:endParaRPr lang="en-US"/>
          </a:p>
        </p:txBody>
      </p:sp>
      <p:pic>
        <p:nvPicPr>
          <p:cNvPr id="5" name="Picture 3" descr="Three examples of striping options for crosswalks: 2 vertical lines in the directions of flow, multiple horizontal lines perpendicular to direction of flow, or both combined ">
            <a:extLst>
              <a:ext uri="{FF2B5EF4-FFF2-40B4-BE49-F238E27FC236}">
                <a16:creationId xmlns:a16="http://schemas.microsoft.com/office/drawing/2014/main" id="{E16CA637-9E8E-4044-9727-A130864816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477" y="2408890"/>
            <a:ext cx="4602061" cy="2430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DB129BA-A890-4846-BF02-DB190E6935F2}"/>
              </a:ext>
            </a:extLst>
          </p:cNvPr>
          <p:cNvSpPr txBox="1"/>
          <p:nvPr/>
        </p:nvSpPr>
        <p:spPr>
          <a:xfrm>
            <a:off x="2335322" y="4800600"/>
            <a:ext cx="4027934" cy="253916"/>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76782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7CD1-D81D-463E-8995-E93C7C7CD730}"/>
              </a:ext>
            </a:extLst>
          </p:cNvPr>
          <p:cNvSpPr>
            <a:spLocks noGrp="1"/>
          </p:cNvSpPr>
          <p:nvPr>
            <p:ph type="title"/>
          </p:nvPr>
        </p:nvSpPr>
        <p:spPr/>
        <p:txBody>
          <a:bodyPr/>
          <a:lstStyle/>
          <a:p>
            <a:r>
              <a:rPr lang="en-US" dirty="0"/>
              <a:t>Crosswalk Visibility</a:t>
            </a:r>
          </a:p>
        </p:txBody>
      </p:sp>
      <p:sp>
        <p:nvSpPr>
          <p:cNvPr id="4" name="Slide Number Placeholder 3">
            <a:extLst>
              <a:ext uri="{FF2B5EF4-FFF2-40B4-BE49-F238E27FC236}">
                <a16:creationId xmlns:a16="http://schemas.microsoft.com/office/drawing/2014/main" id="{1FA00319-554E-4847-A5CF-C6E489F27E5B}"/>
              </a:ext>
            </a:extLst>
          </p:cNvPr>
          <p:cNvSpPr>
            <a:spLocks noGrp="1"/>
          </p:cNvSpPr>
          <p:nvPr>
            <p:ph type="sldNum" sz="quarter" idx="12"/>
          </p:nvPr>
        </p:nvSpPr>
        <p:spPr/>
        <p:txBody>
          <a:bodyPr/>
          <a:lstStyle/>
          <a:p>
            <a:fld id="{588A7B10-5B59-5847-A2D4-DA6B67CC2B64}" type="slidenum">
              <a:rPr lang="en-US" smtClean="0"/>
              <a:t>15</a:t>
            </a:fld>
            <a:endParaRPr lang="en-US"/>
          </a:p>
        </p:txBody>
      </p:sp>
      <p:pic>
        <p:nvPicPr>
          <p:cNvPr id="5" name="Picture 2" descr="Regular crosswalk ped perspective">
            <a:extLst>
              <a:ext uri="{FF2B5EF4-FFF2-40B4-BE49-F238E27FC236}">
                <a16:creationId xmlns:a16="http://schemas.microsoft.com/office/drawing/2014/main" id="{6A74F585-5613-4E23-81A7-0F46BFC89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61" y="1113734"/>
            <a:ext cx="6949440" cy="39042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0878AE51-7C9D-4DB2-A82B-ED15095B73C5}"/>
              </a:ext>
            </a:extLst>
          </p:cNvPr>
          <p:cNvSpPr/>
          <p:nvPr/>
        </p:nvSpPr>
        <p:spPr>
          <a:xfrm>
            <a:off x="735161" y="4433193"/>
            <a:ext cx="6949440" cy="584775"/>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0CB5A57-C4DB-40C8-B7E8-6AE02DF0C621}"/>
              </a:ext>
            </a:extLst>
          </p:cNvPr>
          <p:cNvSpPr/>
          <p:nvPr/>
        </p:nvSpPr>
        <p:spPr>
          <a:xfrm>
            <a:off x="2046468" y="4429682"/>
            <a:ext cx="4326826" cy="584775"/>
          </a:xfrm>
          <a:prstGeom prst="rect">
            <a:avLst/>
          </a:prstGeom>
        </p:spPr>
        <p:txBody>
          <a:bodyPr wrap="none">
            <a:spAutoFit/>
          </a:bodyPr>
          <a:lstStyle/>
          <a:p>
            <a:pPr algn="ctr"/>
            <a:r>
              <a:rPr lang="en-US" sz="3200" dirty="0">
                <a:solidFill>
                  <a:schemeClr val="bg1"/>
                </a:solidFill>
              </a:rPr>
              <a:t>What a pedestrian sees</a:t>
            </a:r>
          </a:p>
        </p:txBody>
      </p:sp>
    </p:spTree>
    <p:extLst>
      <p:ext uri="{BB962C8B-B14F-4D97-AF65-F5344CB8AC3E}">
        <p14:creationId xmlns:p14="http://schemas.microsoft.com/office/powerpoint/2010/main" val="3760457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7CD1-D81D-463E-8995-E93C7C7CD730}"/>
              </a:ext>
            </a:extLst>
          </p:cNvPr>
          <p:cNvSpPr>
            <a:spLocks noGrp="1"/>
          </p:cNvSpPr>
          <p:nvPr>
            <p:ph type="title"/>
          </p:nvPr>
        </p:nvSpPr>
        <p:spPr/>
        <p:txBody>
          <a:bodyPr/>
          <a:lstStyle/>
          <a:p>
            <a:r>
              <a:rPr lang="en-US" dirty="0"/>
              <a:t>Crosswalk Visibility</a:t>
            </a:r>
          </a:p>
        </p:txBody>
      </p:sp>
      <p:sp>
        <p:nvSpPr>
          <p:cNvPr id="4" name="Slide Number Placeholder 3">
            <a:extLst>
              <a:ext uri="{FF2B5EF4-FFF2-40B4-BE49-F238E27FC236}">
                <a16:creationId xmlns:a16="http://schemas.microsoft.com/office/drawing/2014/main" id="{1FA00319-554E-4847-A5CF-C6E489F27E5B}"/>
              </a:ext>
            </a:extLst>
          </p:cNvPr>
          <p:cNvSpPr>
            <a:spLocks noGrp="1"/>
          </p:cNvSpPr>
          <p:nvPr>
            <p:ph type="sldNum" sz="quarter" idx="12"/>
          </p:nvPr>
        </p:nvSpPr>
        <p:spPr/>
        <p:txBody>
          <a:bodyPr/>
          <a:lstStyle/>
          <a:p>
            <a:fld id="{588A7B10-5B59-5847-A2D4-DA6B67CC2B64}" type="slidenum">
              <a:rPr lang="en-US" smtClean="0"/>
              <a:t>16</a:t>
            </a:fld>
            <a:endParaRPr lang="en-US"/>
          </a:p>
        </p:txBody>
      </p:sp>
      <p:pic>
        <p:nvPicPr>
          <p:cNvPr id="6" name="Picture 2" descr="Regular crosswalk driver perspective">
            <a:extLst>
              <a:ext uri="{FF2B5EF4-FFF2-40B4-BE49-F238E27FC236}">
                <a16:creationId xmlns:a16="http://schemas.microsoft.com/office/drawing/2014/main" id="{71528A62-3303-4793-99F8-CD79DC4A98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61" y="1058235"/>
            <a:ext cx="6949440" cy="39597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62C0609-2248-49B3-823C-D073D1F46548}"/>
              </a:ext>
            </a:extLst>
          </p:cNvPr>
          <p:cNvSpPr/>
          <p:nvPr/>
        </p:nvSpPr>
        <p:spPr>
          <a:xfrm>
            <a:off x="735161" y="4433193"/>
            <a:ext cx="6949440" cy="584775"/>
          </a:xfrm>
          <a:prstGeom prst="rect">
            <a:avLst/>
          </a:prstGeom>
          <a:solidFill>
            <a:schemeClr val="tx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158B70-DC82-4780-8997-31FC04098D77}"/>
              </a:ext>
            </a:extLst>
          </p:cNvPr>
          <p:cNvSpPr/>
          <p:nvPr/>
        </p:nvSpPr>
        <p:spPr>
          <a:xfrm>
            <a:off x="2488287" y="4433193"/>
            <a:ext cx="3443187" cy="584775"/>
          </a:xfrm>
          <a:prstGeom prst="rect">
            <a:avLst/>
          </a:prstGeom>
        </p:spPr>
        <p:txBody>
          <a:bodyPr wrap="none">
            <a:spAutoFit/>
          </a:bodyPr>
          <a:lstStyle/>
          <a:p>
            <a:pPr algn="ctr"/>
            <a:r>
              <a:rPr lang="en-US" sz="3200" dirty="0">
                <a:solidFill>
                  <a:schemeClr val="bg1"/>
                </a:solidFill>
              </a:rPr>
              <a:t>What a driver sees</a:t>
            </a:r>
          </a:p>
        </p:txBody>
      </p:sp>
    </p:spTree>
    <p:extLst>
      <p:ext uri="{BB962C8B-B14F-4D97-AF65-F5344CB8AC3E}">
        <p14:creationId xmlns:p14="http://schemas.microsoft.com/office/powerpoint/2010/main" val="896309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362A5-E585-45F0-96E0-281319F8DBE3}"/>
              </a:ext>
            </a:extLst>
          </p:cNvPr>
          <p:cNvSpPr>
            <a:spLocks noGrp="1"/>
          </p:cNvSpPr>
          <p:nvPr>
            <p:ph type="title"/>
          </p:nvPr>
        </p:nvSpPr>
        <p:spPr/>
        <p:txBody>
          <a:bodyPr>
            <a:normAutofit fontScale="90000"/>
          </a:bodyPr>
          <a:lstStyle/>
          <a:p>
            <a:r>
              <a:rPr lang="en-US" dirty="0"/>
              <a:t>Crosswalks – Additional Measures</a:t>
            </a:r>
          </a:p>
        </p:txBody>
      </p:sp>
      <p:sp>
        <p:nvSpPr>
          <p:cNvPr id="3" name="Content Placeholder 2">
            <a:extLst>
              <a:ext uri="{FF2B5EF4-FFF2-40B4-BE49-F238E27FC236}">
                <a16:creationId xmlns:a16="http://schemas.microsoft.com/office/drawing/2014/main" id="{7093153C-12D0-4A19-AD26-11EEB7D7F7E4}"/>
              </a:ext>
            </a:extLst>
          </p:cNvPr>
          <p:cNvSpPr>
            <a:spLocks noGrp="1"/>
          </p:cNvSpPr>
          <p:nvPr>
            <p:ph idx="1"/>
          </p:nvPr>
        </p:nvSpPr>
        <p:spPr/>
        <p:txBody>
          <a:bodyPr/>
          <a:lstStyle/>
          <a:p>
            <a:r>
              <a:rPr lang="en-US" dirty="0"/>
              <a:t>Improve visibility</a:t>
            </a:r>
          </a:p>
          <a:p>
            <a:r>
              <a:rPr lang="en-US" dirty="0"/>
              <a:t>Reduce crossing distance</a:t>
            </a:r>
          </a:p>
          <a:p>
            <a:r>
              <a:rPr lang="en-US" dirty="0"/>
              <a:t>Improve driver yielding</a:t>
            </a:r>
          </a:p>
          <a:p>
            <a:r>
              <a:rPr lang="en-US" dirty="0"/>
              <a:t>Reduce driver speed</a:t>
            </a:r>
          </a:p>
        </p:txBody>
      </p:sp>
      <p:sp>
        <p:nvSpPr>
          <p:cNvPr id="4" name="Slide Number Placeholder 3">
            <a:extLst>
              <a:ext uri="{FF2B5EF4-FFF2-40B4-BE49-F238E27FC236}">
                <a16:creationId xmlns:a16="http://schemas.microsoft.com/office/drawing/2014/main" id="{EE290BC0-9958-41EF-8D9C-432732247CCE}"/>
              </a:ext>
            </a:extLst>
          </p:cNvPr>
          <p:cNvSpPr>
            <a:spLocks noGrp="1"/>
          </p:cNvSpPr>
          <p:nvPr>
            <p:ph type="sldNum" sz="quarter" idx="12"/>
          </p:nvPr>
        </p:nvSpPr>
        <p:spPr/>
        <p:txBody>
          <a:bodyPr/>
          <a:lstStyle/>
          <a:p>
            <a:fld id="{588A7B10-5B59-5847-A2D4-DA6B67CC2B64}" type="slidenum">
              <a:rPr lang="en-US" smtClean="0"/>
              <a:t>17</a:t>
            </a:fld>
            <a:endParaRPr lang="en-US"/>
          </a:p>
        </p:txBody>
      </p:sp>
      <p:pic>
        <p:nvPicPr>
          <p:cNvPr id="6" name="Picture 5" descr="Two men walk on a pedestrian refuge island in a crosswalk ">
            <a:extLst>
              <a:ext uri="{FF2B5EF4-FFF2-40B4-BE49-F238E27FC236}">
                <a16:creationId xmlns:a16="http://schemas.microsoft.com/office/drawing/2014/main" id="{8A9ACDD4-C391-4E39-9CF6-711280434AC8}"/>
              </a:ext>
            </a:extLst>
          </p:cNvPr>
          <p:cNvPicPr>
            <a:picLocks noChangeAspect="1"/>
          </p:cNvPicPr>
          <p:nvPr/>
        </p:nvPicPr>
        <p:blipFill rotWithShape="1">
          <a:blip r:embed="rId3"/>
          <a:srcRect l="31797" t="2819" r="5968" b="24382"/>
          <a:stretch/>
        </p:blipFill>
        <p:spPr>
          <a:xfrm>
            <a:off x="5545123" y="2733736"/>
            <a:ext cx="2367273" cy="2076827"/>
          </a:xfrm>
          <a:prstGeom prst="rect">
            <a:avLst/>
          </a:prstGeom>
        </p:spPr>
      </p:pic>
      <p:sp>
        <p:nvSpPr>
          <p:cNvPr id="7" name="TextBox 6">
            <a:extLst>
              <a:ext uri="{FF2B5EF4-FFF2-40B4-BE49-F238E27FC236}">
                <a16:creationId xmlns:a16="http://schemas.microsoft.com/office/drawing/2014/main" id="{0BB8BA5A-AF7C-45EF-95D7-4A3590AC415E}"/>
              </a:ext>
            </a:extLst>
          </p:cNvPr>
          <p:cNvSpPr txBox="1"/>
          <p:nvPr/>
        </p:nvSpPr>
        <p:spPr>
          <a:xfrm>
            <a:off x="5545122" y="4810563"/>
            <a:ext cx="2434385" cy="253916"/>
          </a:xfrm>
          <a:prstGeom prst="rect">
            <a:avLst/>
          </a:prstGeom>
          <a:noFill/>
        </p:spPr>
        <p:txBody>
          <a:bodyPr wrap="square" rtlCol="0">
            <a:spAutoFit/>
          </a:bodyPr>
          <a:lstStyle/>
          <a:p>
            <a:pPr algn="r"/>
            <a:r>
              <a:rPr lang="en-US" sz="1050" i="1" dirty="0"/>
              <a:t>Alexandria T&amp;ES</a:t>
            </a:r>
          </a:p>
        </p:txBody>
      </p:sp>
      <p:pic>
        <p:nvPicPr>
          <p:cNvPr id="1026" name="Picture 2" descr="Several cars are parked at curbside street parking, and a curb extension is in front of them ">
            <a:extLst>
              <a:ext uri="{FF2B5EF4-FFF2-40B4-BE49-F238E27FC236}">
                <a16:creationId xmlns:a16="http://schemas.microsoft.com/office/drawing/2014/main" id="{2F0461D8-4E22-468C-BE5A-7A089AF8569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502" t="16137"/>
          <a:stretch/>
        </p:blipFill>
        <p:spPr bwMode="auto">
          <a:xfrm>
            <a:off x="2769156" y="3079809"/>
            <a:ext cx="2640951" cy="17207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street yield/stop sign at a crosswalk">
            <a:extLst>
              <a:ext uri="{FF2B5EF4-FFF2-40B4-BE49-F238E27FC236}">
                <a16:creationId xmlns:a16="http://schemas.microsoft.com/office/drawing/2014/main" id="{38769C37-21CE-4886-AABA-D4E00F23115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479" t="13692" r="9626" b="13305"/>
          <a:stretch/>
        </p:blipFill>
        <p:spPr bwMode="auto">
          <a:xfrm>
            <a:off x="5545122" y="1190187"/>
            <a:ext cx="2063692" cy="139831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761BF30-4913-46B2-9F3F-B66B251A20C2}"/>
              </a:ext>
            </a:extLst>
          </p:cNvPr>
          <p:cNvSpPr txBox="1"/>
          <p:nvPr/>
        </p:nvSpPr>
        <p:spPr>
          <a:xfrm>
            <a:off x="3009277" y="4800600"/>
            <a:ext cx="2434385" cy="253916"/>
          </a:xfrm>
          <a:prstGeom prst="rect">
            <a:avLst/>
          </a:prstGeom>
          <a:noFill/>
        </p:spPr>
        <p:txBody>
          <a:bodyPr wrap="square" rtlCol="0">
            <a:spAutoFit/>
          </a:bodyPr>
          <a:lstStyle/>
          <a:p>
            <a:pPr algn="r"/>
            <a:r>
              <a:rPr lang="en-US" sz="1050" i="1" dirty="0"/>
              <a:t>Pedbikeimages.org – Dan Burden</a:t>
            </a:r>
          </a:p>
        </p:txBody>
      </p:sp>
      <p:pic>
        <p:nvPicPr>
          <p:cNvPr id="7170" name="Picture 2" descr="Advance stop/yield line before a crosswalk">
            <a:extLst>
              <a:ext uri="{FF2B5EF4-FFF2-40B4-BE49-F238E27FC236}">
                <a16:creationId xmlns:a16="http://schemas.microsoft.com/office/drawing/2014/main" id="{6CD4223F-9CC2-4572-BF7B-8FABC89BE51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339" t="36425" r="10716" b="1349"/>
          <a:stretch/>
        </p:blipFill>
        <p:spPr bwMode="auto">
          <a:xfrm>
            <a:off x="291883" y="3507528"/>
            <a:ext cx="2324296" cy="13030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C7DA6B0-426C-43F0-AA51-E065C97AF925}"/>
              </a:ext>
            </a:extLst>
          </p:cNvPr>
          <p:cNvSpPr txBox="1"/>
          <p:nvPr/>
        </p:nvSpPr>
        <p:spPr>
          <a:xfrm>
            <a:off x="199755" y="4800600"/>
            <a:ext cx="2434385" cy="253916"/>
          </a:xfrm>
          <a:prstGeom prst="rect">
            <a:avLst/>
          </a:prstGeom>
          <a:noFill/>
        </p:spPr>
        <p:txBody>
          <a:bodyPr wrap="square" rtlCol="0">
            <a:spAutoFit/>
          </a:bodyPr>
          <a:lstStyle/>
          <a:p>
            <a:pPr algn="r"/>
            <a:r>
              <a:rPr lang="en-US" sz="1050" i="1" dirty="0"/>
              <a:t>Pedbikeimages.org – Dan Burden</a:t>
            </a:r>
          </a:p>
        </p:txBody>
      </p:sp>
      <p:sp>
        <p:nvSpPr>
          <p:cNvPr id="12" name="TextBox 11">
            <a:extLst>
              <a:ext uri="{FF2B5EF4-FFF2-40B4-BE49-F238E27FC236}">
                <a16:creationId xmlns:a16="http://schemas.microsoft.com/office/drawing/2014/main" id="{CFDA2BAE-35EE-4BB4-9CA3-086C4C9B02A4}"/>
              </a:ext>
            </a:extLst>
          </p:cNvPr>
          <p:cNvSpPr txBox="1"/>
          <p:nvPr/>
        </p:nvSpPr>
        <p:spPr>
          <a:xfrm rot="16200000">
            <a:off x="7095005" y="1754213"/>
            <a:ext cx="1398312" cy="415498"/>
          </a:xfrm>
          <a:prstGeom prst="rect">
            <a:avLst/>
          </a:prstGeom>
          <a:noFill/>
        </p:spPr>
        <p:txBody>
          <a:bodyPr wrap="square" rtlCol="0">
            <a:spAutoFit/>
          </a:bodyPr>
          <a:lstStyle/>
          <a:p>
            <a:r>
              <a:rPr lang="en-US" sz="1050" i="1" dirty="0"/>
              <a:t>Pedbikeimages.org – Peter Speer</a:t>
            </a:r>
          </a:p>
        </p:txBody>
      </p:sp>
    </p:spTree>
    <p:extLst>
      <p:ext uri="{BB962C8B-B14F-4D97-AF65-F5344CB8AC3E}">
        <p14:creationId xmlns:p14="http://schemas.microsoft.com/office/powerpoint/2010/main" val="22812625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F8128-0ECF-42F8-B014-E671638318FE}"/>
              </a:ext>
            </a:extLst>
          </p:cNvPr>
          <p:cNvSpPr>
            <a:spLocks noGrp="1"/>
          </p:cNvSpPr>
          <p:nvPr>
            <p:ph type="title"/>
          </p:nvPr>
        </p:nvSpPr>
        <p:spPr/>
        <p:txBody>
          <a:bodyPr/>
          <a:lstStyle/>
          <a:p>
            <a:r>
              <a:rPr lang="en-US" dirty="0"/>
              <a:t>Raised Intersection</a:t>
            </a:r>
          </a:p>
        </p:txBody>
      </p:sp>
      <p:sp>
        <p:nvSpPr>
          <p:cNvPr id="3" name="Content Placeholder 2">
            <a:extLst>
              <a:ext uri="{FF2B5EF4-FFF2-40B4-BE49-F238E27FC236}">
                <a16:creationId xmlns:a16="http://schemas.microsoft.com/office/drawing/2014/main" id="{0718FFC2-9309-4A52-9A0A-C2B98F99047E}"/>
              </a:ext>
            </a:extLst>
          </p:cNvPr>
          <p:cNvSpPr>
            <a:spLocks noGrp="1"/>
          </p:cNvSpPr>
          <p:nvPr>
            <p:ph idx="1"/>
          </p:nvPr>
        </p:nvSpPr>
        <p:spPr>
          <a:xfrm>
            <a:off x="359508" y="1200150"/>
            <a:ext cx="3019796" cy="3600450"/>
          </a:xfrm>
        </p:spPr>
        <p:txBody>
          <a:bodyPr/>
          <a:lstStyle/>
          <a:p>
            <a:r>
              <a:rPr lang="en-US" dirty="0"/>
              <a:t>Reduce vehicle speeds</a:t>
            </a:r>
          </a:p>
          <a:p>
            <a:r>
              <a:rPr lang="en-US" dirty="0"/>
              <a:t>Improve pedestrian crossing environment</a:t>
            </a:r>
          </a:p>
          <a:p>
            <a:r>
              <a:rPr lang="en-US" dirty="0"/>
              <a:t>Reduce need for curb ramps (still detectable warnings)</a:t>
            </a:r>
          </a:p>
        </p:txBody>
      </p:sp>
      <p:sp>
        <p:nvSpPr>
          <p:cNvPr id="4" name="Slide Number Placeholder 3">
            <a:extLst>
              <a:ext uri="{FF2B5EF4-FFF2-40B4-BE49-F238E27FC236}">
                <a16:creationId xmlns:a16="http://schemas.microsoft.com/office/drawing/2014/main" id="{4AB292BE-8819-4B23-AA85-A7FAA1386FDF}"/>
              </a:ext>
            </a:extLst>
          </p:cNvPr>
          <p:cNvSpPr>
            <a:spLocks noGrp="1"/>
          </p:cNvSpPr>
          <p:nvPr>
            <p:ph type="sldNum" sz="quarter" idx="12"/>
          </p:nvPr>
        </p:nvSpPr>
        <p:spPr/>
        <p:txBody>
          <a:bodyPr/>
          <a:lstStyle/>
          <a:p>
            <a:fld id="{588A7B10-5B59-5847-A2D4-DA6B67CC2B64}" type="slidenum">
              <a:rPr lang="en-US" smtClean="0"/>
              <a:t>18</a:t>
            </a:fld>
            <a:endParaRPr lang="en-US"/>
          </a:p>
        </p:txBody>
      </p:sp>
      <p:pic>
        <p:nvPicPr>
          <p:cNvPr id="8" name="Picture 7" descr="A man in a hazard vest conducts traffic on a raised intersection ">
            <a:extLst>
              <a:ext uri="{FF2B5EF4-FFF2-40B4-BE49-F238E27FC236}">
                <a16:creationId xmlns:a16="http://schemas.microsoft.com/office/drawing/2014/main" id="{D10EAC03-1668-45F2-9B07-32ECB0CE6FF3}"/>
              </a:ext>
            </a:extLst>
          </p:cNvPr>
          <p:cNvPicPr>
            <a:picLocks noChangeAspect="1"/>
          </p:cNvPicPr>
          <p:nvPr/>
        </p:nvPicPr>
        <p:blipFill rotWithShape="1">
          <a:blip r:embed="rId3"/>
          <a:srcRect l="7452"/>
          <a:stretch/>
        </p:blipFill>
        <p:spPr>
          <a:xfrm>
            <a:off x="3637721" y="1200150"/>
            <a:ext cx="4441627" cy="3596453"/>
          </a:xfrm>
          <a:prstGeom prst="rect">
            <a:avLst/>
          </a:prstGeom>
        </p:spPr>
      </p:pic>
      <p:sp>
        <p:nvSpPr>
          <p:cNvPr id="9" name="TextBox 8">
            <a:extLst>
              <a:ext uri="{FF2B5EF4-FFF2-40B4-BE49-F238E27FC236}">
                <a16:creationId xmlns:a16="http://schemas.microsoft.com/office/drawing/2014/main" id="{FDF6B726-B4C1-4692-A10A-4F76468B4385}"/>
              </a:ext>
            </a:extLst>
          </p:cNvPr>
          <p:cNvSpPr txBox="1"/>
          <p:nvPr/>
        </p:nvSpPr>
        <p:spPr>
          <a:xfrm>
            <a:off x="4051414" y="4796603"/>
            <a:ext cx="4027934" cy="253916"/>
          </a:xfrm>
          <a:prstGeom prst="rect">
            <a:avLst/>
          </a:prstGeom>
          <a:noFill/>
        </p:spPr>
        <p:txBody>
          <a:bodyPr wrap="square" rtlCol="0">
            <a:spAutoFit/>
          </a:bodyPr>
          <a:lstStyle/>
          <a:p>
            <a:pPr algn="r"/>
            <a:r>
              <a:rPr lang="en-US" sz="1050" i="1" dirty="0"/>
              <a:t>Pedbikeimages.org - Pennsylvania Department of Transportation</a:t>
            </a:r>
          </a:p>
        </p:txBody>
      </p:sp>
    </p:spTree>
    <p:extLst>
      <p:ext uri="{BB962C8B-B14F-4D97-AF65-F5344CB8AC3E}">
        <p14:creationId xmlns:p14="http://schemas.microsoft.com/office/powerpoint/2010/main" val="1415522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0034E-1493-4286-B202-9AF7FB54F847}"/>
              </a:ext>
            </a:extLst>
          </p:cNvPr>
          <p:cNvSpPr>
            <a:spLocks noGrp="1"/>
          </p:cNvSpPr>
          <p:nvPr>
            <p:ph type="title"/>
          </p:nvPr>
        </p:nvSpPr>
        <p:spPr/>
        <p:txBody>
          <a:bodyPr/>
          <a:lstStyle/>
          <a:p>
            <a:r>
              <a:rPr lang="en-US" dirty="0"/>
              <a:t>Channelization</a:t>
            </a:r>
          </a:p>
        </p:txBody>
      </p:sp>
      <p:sp>
        <p:nvSpPr>
          <p:cNvPr id="3" name="Content Placeholder 2">
            <a:extLst>
              <a:ext uri="{FF2B5EF4-FFF2-40B4-BE49-F238E27FC236}">
                <a16:creationId xmlns:a16="http://schemas.microsoft.com/office/drawing/2014/main" id="{8D8ECEE0-64B3-42A8-90FA-606AE15AE84E}"/>
              </a:ext>
            </a:extLst>
          </p:cNvPr>
          <p:cNvSpPr>
            <a:spLocks noGrp="1"/>
          </p:cNvSpPr>
          <p:nvPr>
            <p:ph idx="1"/>
          </p:nvPr>
        </p:nvSpPr>
        <p:spPr>
          <a:xfrm>
            <a:off x="359508" y="1200150"/>
            <a:ext cx="4814658" cy="3600450"/>
          </a:xfrm>
        </p:spPr>
        <p:txBody>
          <a:bodyPr>
            <a:normAutofit/>
          </a:bodyPr>
          <a:lstStyle/>
          <a:p>
            <a:r>
              <a:rPr lang="en-US" dirty="0"/>
              <a:t>Prioritizes vehicle speeds and flows</a:t>
            </a:r>
          </a:p>
          <a:p>
            <a:r>
              <a:rPr lang="en-US" dirty="0"/>
              <a:t>Island can reduce crossing distance and provide pedestrian refuge, but…</a:t>
            </a:r>
          </a:p>
          <a:p>
            <a:pPr lvl="1"/>
            <a:r>
              <a:rPr lang="en-US" dirty="0"/>
              <a:t>Crosswalk placement and visibility are critical</a:t>
            </a:r>
          </a:p>
        </p:txBody>
      </p:sp>
      <p:sp>
        <p:nvSpPr>
          <p:cNvPr id="4" name="Slide Number Placeholder 3">
            <a:extLst>
              <a:ext uri="{FF2B5EF4-FFF2-40B4-BE49-F238E27FC236}">
                <a16:creationId xmlns:a16="http://schemas.microsoft.com/office/drawing/2014/main" id="{4246E434-4A4C-470A-BE0D-60E38589495B}"/>
              </a:ext>
            </a:extLst>
          </p:cNvPr>
          <p:cNvSpPr>
            <a:spLocks noGrp="1"/>
          </p:cNvSpPr>
          <p:nvPr>
            <p:ph type="sldNum" sz="quarter" idx="12"/>
          </p:nvPr>
        </p:nvSpPr>
        <p:spPr/>
        <p:txBody>
          <a:bodyPr/>
          <a:lstStyle/>
          <a:p>
            <a:fld id="{588A7B10-5B59-5847-A2D4-DA6B67CC2B64}" type="slidenum">
              <a:rPr lang="en-US" smtClean="0"/>
              <a:t>19</a:t>
            </a:fld>
            <a:endParaRPr lang="en-US"/>
          </a:p>
        </p:txBody>
      </p:sp>
      <p:pic>
        <p:nvPicPr>
          <p:cNvPr id="5" name="Picture 4" descr="Sidewalk crossing at a channelized right turn. In this orientation, driver can make turn at high speed &amp; pedestrian crosses long distance with back turned to traffic. ">
            <a:extLst>
              <a:ext uri="{FF2B5EF4-FFF2-40B4-BE49-F238E27FC236}">
                <a16:creationId xmlns:a16="http://schemas.microsoft.com/office/drawing/2014/main" id="{18BE40E3-067F-487D-B55C-09EABCDFA719}"/>
              </a:ext>
            </a:extLst>
          </p:cNvPr>
          <p:cNvPicPr>
            <a:picLocks noChangeAspect="1"/>
          </p:cNvPicPr>
          <p:nvPr/>
        </p:nvPicPr>
        <p:blipFill>
          <a:blip r:embed="rId3"/>
          <a:stretch>
            <a:fillRect/>
          </a:stretch>
        </p:blipFill>
        <p:spPr>
          <a:xfrm>
            <a:off x="5454518" y="882947"/>
            <a:ext cx="2764220" cy="1687251"/>
          </a:xfrm>
          <a:prstGeom prst="rect">
            <a:avLst/>
          </a:prstGeom>
        </p:spPr>
      </p:pic>
      <p:pic>
        <p:nvPicPr>
          <p:cNvPr id="6" name="Picture 5" descr="Sidewalk crossing at a channelized right turn. In this orientation, driver is accelerating, no longer expects crosswalk &amp; pedestrian must travel long distance to get to crosswalk ">
            <a:extLst>
              <a:ext uri="{FF2B5EF4-FFF2-40B4-BE49-F238E27FC236}">
                <a16:creationId xmlns:a16="http://schemas.microsoft.com/office/drawing/2014/main" id="{E7324BA0-07FA-4DBB-AAEA-ACC79578DE3A}"/>
              </a:ext>
            </a:extLst>
          </p:cNvPr>
          <p:cNvPicPr>
            <a:picLocks noChangeAspect="1"/>
          </p:cNvPicPr>
          <p:nvPr/>
        </p:nvPicPr>
        <p:blipFill>
          <a:blip r:embed="rId4"/>
          <a:stretch>
            <a:fillRect/>
          </a:stretch>
        </p:blipFill>
        <p:spPr>
          <a:xfrm>
            <a:off x="5454518" y="2706221"/>
            <a:ext cx="2764220" cy="1688803"/>
          </a:xfrm>
          <a:prstGeom prst="rect">
            <a:avLst/>
          </a:prstGeom>
        </p:spPr>
      </p:pic>
      <p:sp>
        <p:nvSpPr>
          <p:cNvPr id="7" name="TextBox 6">
            <a:extLst>
              <a:ext uri="{FF2B5EF4-FFF2-40B4-BE49-F238E27FC236}">
                <a16:creationId xmlns:a16="http://schemas.microsoft.com/office/drawing/2014/main" id="{2EA07D33-21C7-478B-A0D4-426BAEDF59A6}"/>
              </a:ext>
            </a:extLst>
          </p:cNvPr>
          <p:cNvSpPr txBox="1"/>
          <p:nvPr/>
        </p:nvSpPr>
        <p:spPr>
          <a:xfrm>
            <a:off x="4266568" y="4404089"/>
            <a:ext cx="4027934" cy="253916"/>
          </a:xfrm>
          <a:prstGeom prst="rect">
            <a:avLst/>
          </a:prstGeom>
          <a:noFill/>
        </p:spPr>
        <p:txBody>
          <a:bodyPr wrap="square" rtlCol="0">
            <a:spAutoFit/>
          </a:bodyPr>
          <a:lstStyle/>
          <a:p>
            <a:pPr algn="r"/>
            <a:r>
              <a:rPr lang="en-US" sz="1050" i="1" dirty="0"/>
              <a:t>FHWA, Designing for Pedestrian Safety</a:t>
            </a:r>
          </a:p>
        </p:txBody>
      </p:sp>
    </p:spTree>
    <p:extLst>
      <p:ext uri="{BB962C8B-B14F-4D97-AF65-F5344CB8AC3E}">
        <p14:creationId xmlns:p14="http://schemas.microsoft.com/office/powerpoint/2010/main" val="104671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r>
              <a:rPr lang="en-US" dirty="0"/>
              <a:t>General considerations</a:t>
            </a:r>
          </a:p>
          <a:p>
            <a:r>
              <a:rPr lang="en-US" dirty="0"/>
              <a:t>Geometric design and markings</a:t>
            </a:r>
          </a:p>
          <a:p>
            <a:r>
              <a:rPr lang="en-US" dirty="0"/>
              <a:t>Signal strategies</a:t>
            </a:r>
          </a:p>
          <a:p>
            <a:r>
              <a:rPr lang="en-US" dirty="0"/>
              <a:t>Other intersections</a:t>
            </a:r>
          </a:p>
          <a:p>
            <a:r>
              <a:rPr lang="en-US" dirty="0"/>
              <a:t>International examples</a:t>
            </a:r>
          </a:p>
          <a:p>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AB19F-B158-4D0E-997C-2D5419C67D9A}"/>
              </a:ext>
            </a:extLst>
          </p:cNvPr>
          <p:cNvSpPr>
            <a:spLocks noGrp="1"/>
          </p:cNvSpPr>
          <p:nvPr>
            <p:ph type="title"/>
          </p:nvPr>
        </p:nvSpPr>
        <p:spPr>
          <a:xfrm>
            <a:off x="359508" y="205979"/>
            <a:ext cx="7981604" cy="857250"/>
          </a:xfrm>
        </p:spPr>
        <p:txBody>
          <a:bodyPr>
            <a:normAutofit/>
          </a:bodyPr>
          <a:lstStyle/>
          <a:p>
            <a:r>
              <a:rPr lang="en-US" sz="3400" dirty="0"/>
              <a:t>Considerations for Channelized Right Turns</a:t>
            </a:r>
          </a:p>
        </p:txBody>
      </p:sp>
      <p:sp>
        <p:nvSpPr>
          <p:cNvPr id="3" name="Content Placeholder 2">
            <a:extLst>
              <a:ext uri="{FF2B5EF4-FFF2-40B4-BE49-F238E27FC236}">
                <a16:creationId xmlns:a16="http://schemas.microsoft.com/office/drawing/2014/main" id="{8883B9EC-C2D6-4D46-AF98-DDEECB283CE1}"/>
              </a:ext>
            </a:extLst>
          </p:cNvPr>
          <p:cNvSpPr>
            <a:spLocks noGrp="1"/>
          </p:cNvSpPr>
          <p:nvPr>
            <p:ph idx="1"/>
          </p:nvPr>
        </p:nvSpPr>
        <p:spPr/>
        <p:txBody>
          <a:bodyPr/>
          <a:lstStyle/>
          <a:p>
            <a:r>
              <a:rPr lang="en-US" dirty="0"/>
              <a:t>Channelization island design</a:t>
            </a:r>
          </a:p>
          <a:p>
            <a:r>
              <a:rPr lang="en-US" dirty="0"/>
              <a:t>Enhanced crosswalk visibility</a:t>
            </a:r>
          </a:p>
          <a:p>
            <a:pPr lvl="1"/>
            <a:r>
              <a:rPr lang="en-US" dirty="0"/>
              <a:t>High-vis markings</a:t>
            </a:r>
          </a:p>
          <a:p>
            <a:pPr lvl="1"/>
            <a:r>
              <a:rPr lang="en-US" dirty="0"/>
              <a:t>Flashing beacons</a:t>
            </a:r>
          </a:p>
          <a:p>
            <a:pPr lvl="1"/>
            <a:r>
              <a:rPr lang="en-US" dirty="0"/>
              <a:t>Signage</a:t>
            </a:r>
          </a:p>
          <a:p>
            <a:pPr lvl="1"/>
            <a:r>
              <a:rPr lang="en-US" dirty="0"/>
              <a:t>Raised crosswalks</a:t>
            </a:r>
          </a:p>
          <a:p>
            <a:r>
              <a:rPr lang="en-US" dirty="0"/>
              <a:t>Slip lane angle</a:t>
            </a:r>
          </a:p>
          <a:p>
            <a:pPr lvl="1"/>
            <a:endParaRPr lang="en-US" dirty="0"/>
          </a:p>
        </p:txBody>
      </p:sp>
      <p:sp>
        <p:nvSpPr>
          <p:cNvPr id="4" name="Slide Number Placeholder 3">
            <a:extLst>
              <a:ext uri="{FF2B5EF4-FFF2-40B4-BE49-F238E27FC236}">
                <a16:creationId xmlns:a16="http://schemas.microsoft.com/office/drawing/2014/main" id="{D8A63A9B-35A9-4E20-953C-5B26C7ECED89}"/>
              </a:ext>
            </a:extLst>
          </p:cNvPr>
          <p:cNvSpPr>
            <a:spLocks noGrp="1"/>
          </p:cNvSpPr>
          <p:nvPr>
            <p:ph type="sldNum" sz="quarter" idx="12"/>
          </p:nvPr>
        </p:nvSpPr>
        <p:spPr/>
        <p:txBody>
          <a:bodyPr/>
          <a:lstStyle/>
          <a:p>
            <a:fld id="{588A7B10-5B59-5847-A2D4-DA6B67CC2B64}" type="slidenum">
              <a:rPr lang="en-US" smtClean="0"/>
              <a:t>20</a:t>
            </a:fld>
            <a:endParaRPr lang="en-US"/>
          </a:p>
        </p:txBody>
      </p:sp>
      <p:pic>
        <p:nvPicPr>
          <p:cNvPr id="5" name="Picture 4" descr="Channelized right turn that incorporates a channelization island ">
            <a:extLst>
              <a:ext uri="{FF2B5EF4-FFF2-40B4-BE49-F238E27FC236}">
                <a16:creationId xmlns:a16="http://schemas.microsoft.com/office/drawing/2014/main" id="{FA433428-3B04-43BD-BBA6-4E395D6AE85A}"/>
              </a:ext>
            </a:extLst>
          </p:cNvPr>
          <p:cNvPicPr>
            <a:picLocks noChangeAspect="1"/>
          </p:cNvPicPr>
          <p:nvPr/>
        </p:nvPicPr>
        <p:blipFill rotWithShape="1">
          <a:blip r:embed="rId3"/>
          <a:srcRect t="2502" b="8849"/>
          <a:stretch/>
        </p:blipFill>
        <p:spPr>
          <a:xfrm>
            <a:off x="5307981" y="1183979"/>
            <a:ext cx="2721448" cy="1608936"/>
          </a:xfrm>
          <a:prstGeom prst="rect">
            <a:avLst/>
          </a:prstGeom>
        </p:spPr>
      </p:pic>
      <p:sp>
        <p:nvSpPr>
          <p:cNvPr id="6" name="TextBox 5">
            <a:extLst>
              <a:ext uri="{FF2B5EF4-FFF2-40B4-BE49-F238E27FC236}">
                <a16:creationId xmlns:a16="http://schemas.microsoft.com/office/drawing/2014/main" id="{86B22C91-9308-4C12-BB1F-09B93FD26F90}"/>
              </a:ext>
            </a:extLst>
          </p:cNvPr>
          <p:cNvSpPr txBox="1"/>
          <p:nvPr/>
        </p:nvSpPr>
        <p:spPr>
          <a:xfrm>
            <a:off x="4051415" y="4810563"/>
            <a:ext cx="4027934" cy="253916"/>
          </a:xfrm>
          <a:prstGeom prst="rect">
            <a:avLst/>
          </a:prstGeom>
          <a:noFill/>
        </p:spPr>
        <p:txBody>
          <a:bodyPr wrap="square" rtlCol="0">
            <a:spAutoFit/>
          </a:bodyPr>
          <a:lstStyle/>
          <a:p>
            <a:pPr algn="r"/>
            <a:r>
              <a:rPr lang="en-US" sz="1050" i="1" dirty="0"/>
              <a:t>FHWA, PEDSAFE</a:t>
            </a:r>
          </a:p>
        </p:txBody>
      </p:sp>
      <p:pic>
        <p:nvPicPr>
          <p:cNvPr id="1026" name="Picture 2" descr="Guide which shows two different designs of a channelized right turn. On the left, the design has high speed, low visibility, head turner. On the right, the design has good visibility, lower speed, and smaller angle turning. ">
            <a:extLst>
              <a:ext uri="{FF2B5EF4-FFF2-40B4-BE49-F238E27FC236}">
                <a16:creationId xmlns:a16="http://schemas.microsoft.com/office/drawing/2014/main" id="{1775CBC7-8D04-43B3-8ED6-FD43A8A5B6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4003" y="3153815"/>
            <a:ext cx="3585425" cy="165674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4638F75-8048-40DB-A699-E4B62DB43E5F}"/>
              </a:ext>
            </a:extLst>
          </p:cNvPr>
          <p:cNvSpPr txBox="1"/>
          <p:nvPr/>
        </p:nvSpPr>
        <p:spPr>
          <a:xfrm>
            <a:off x="4076436" y="2770614"/>
            <a:ext cx="4027934" cy="253916"/>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2617147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74377-0CE2-4BAA-84C5-A6014146B804}"/>
              </a:ext>
            </a:extLst>
          </p:cNvPr>
          <p:cNvSpPr>
            <a:spLocks noGrp="1"/>
          </p:cNvSpPr>
          <p:nvPr>
            <p:ph type="title"/>
          </p:nvPr>
        </p:nvSpPr>
        <p:spPr/>
        <p:txBody>
          <a:bodyPr/>
          <a:lstStyle/>
          <a:p>
            <a:r>
              <a:rPr lang="en-US" dirty="0"/>
              <a:t>Bicycling through Intersections</a:t>
            </a:r>
          </a:p>
        </p:txBody>
      </p:sp>
      <p:sp>
        <p:nvSpPr>
          <p:cNvPr id="3" name="Content Placeholder 2">
            <a:extLst>
              <a:ext uri="{FF2B5EF4-FFF2-40B4-BE49-F238E27FC236}">
                <a16:creationId xmlns:a16="http://schemas.microsoft.com/office/drawing/2014/main" id="{A8494679-FD66-42B5-8A6E-48BF0E817FB7}"/>
              </a:ext>
            </a:extLst>
          </p:cNvPr>
          <p:cNvSpPr>
            <a:spLocks noGrp="1"/>
          </p:cNvSpPr>
          <p:nvPr>
            <p:ph idx="1"/>
          </p:nvPr>
        </p:nvSpPr>
        <p:spPr>
          <a:xfrm>
            <a:off x="359508" y="1200150"/>
            <a:ext cx="3745353" cy="3600450"/>
          </a:xfrm>
        </p:spPr>
        <p:txBody>
          <a:bodyPr/>
          <a:lstStyle/>
          <a:p>
            <a:r>
              <a:rPr lang="en-US" dirty="0"/>
              <a:t>Intersection elements that can help with merging maneuvers and manage queuing:</a:t>
            </a:r>
          </a:p>
          <a:p>
            <a:pPr lvl="1"/>
            <a:r>
              <a:rPr lang="en-US" dirty="0"/>
              <a:t>Pavement markings (including color)</a:t>
            </a:r>
          </a:p>
          <a:p>
            <a:pPr lvl="1"/>
            <a:r>
              <a:rPr lang="en-US" dirty="0"/>
              <a:t>Signage </a:t>
            </a:r>
          </a:p>
          <a:p>
            <a:pPr lvl="1"/>
            <a:r>
              <a:rPr lang="en-US" dirty="0"/>
              <a:t>Medians</a:t>
            </a:r>
          </a:p>
          <a:p>
            <a:pPr lvl="1"/>
            <a:r>
              <a:rPr lang="en-US" dirty="0"/>
              <a:t>Signal detection </a:t>
            </a:r>
          </a:p>
        </p:txBody>
      </p:sp>
      <p:sp>
        <p:nvSpPr>
          <p:cNvPr id="4" name="Slide Number Placeholder 3">
            <a:extLst>
              <a:ext uri="{FF2B5EF4-FFF2-40B4-BE49-F238E27FC236}">
                <a16:creationId xmlns:a16="http://schemas.microsoft.com/office/drawing/2014/main" id="{65F3EE84-AC04-415B-A86A-078D41B853C5}"/>
              </a:ext>
            </a:extLst>
          </p:cNvPr>
          <p:cNvSpPr>
            <a:spLocks noGrp="1"/>
          </p:cNvSpPr>
          <p:nvPr>
            <p:ph type="sldNum" sz="quarter" idx="12"/>
          </p:nvPr>
        </p:nvSpPr>
        <p:spPr/>
        <p:txBody>
          <a:bodyPr/>
          <a:lstStyle/>
          <a:p>
            <a:fld id="{588A7B10-5B59-5847-A2D4-DA6B67CC2B64}" type="slidenum">
              <a:rPr lang="en-US" smtClean="0"/>
              <a:t>21</a:t>
            </a:fld>
            <a:endParaRPr lang="en-US"/>
          </a:p>
        </p:txBody>
      </p:sp>
      <p:pic>
        <p:nvPicPr>
          <p:cNvPr id="1026" name="Picture 2" descr="A bike lane before an intersection which is painted solidly green ">
            <a:extLst>
              <a:ext uri="{FF2B5EF4-FFF2-40B4-BE49-F238E27FC236}">
                <a16:creationId xmlns:a16="http://schemas.microsoft.com/office/drawing/2014/main" id="{0B5FC7E6-4AA5-4EEE-9CC0-89AB5863AA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4861" y="1650827"/>
            <a:ext cx="3598795" cy="26990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56B8808-F820-47E3-9148-F19E3478065B}"/>
              </a:ext>
            </a:extLst>
          </p:cNvPr>
          <p:cNvSpPr txBox="1"/>
          <p:nvPr/>
        </p:nvSpPr>
        <p:spPr>
          <a:xfrm>
            <a:off x="3743456" y="4349923"/>
            <a:ext cx="4027934" cy="253916"/>
          </a:xfrm>
          <a:prstGeom prst="rect">
            <a:avLst/>
          </a:prstGeom>
          <a:noFill/>
        </p:spPr>
        <p:txBody>
          <a:bodyPr wrap="square" rtlCol="0">
            <a:spAutoFit/>
          </a:bodyPr>
          <a:lstStyle/>
          <a:p>
            <a:pPr algn="r"/>
            <a:r>
              <a:rPr lang="en-US" sz="1050" i="1" dirty="0"/>
              <a:t>Pedbikeimages.org – Greg Griffin, AICP</a:t>
            </a:r>
          </a:p>
        </p:txBody>
      </p:sp>
    </p:spTree>
    <p:extLst>
      <p:ext uri="{BB962C8B-B14F-4D97-AF65-F5344CB8AC3E}">
        <p14:creationId xmlns:p14="http://schemas.microsoft.com/office/powerpoint/2010/main" val="2768820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690B6-A886-425F-96B0-7ACAD49513B1}"/>
              </a:ext>
            </a:extLst>
          </p:cNvPr>
          <p:cNvSpPr>
            <a:spLocks noGrp="1"/>
          </p:cNvSpPr>
          <p:nvPr>
            <p:ph type="title"/>
          </p:nvPr>
        </p:nvSpPr>
        <p:spPr/>
        <p:txBody>
          <a:bodyPr/>
          <a:lstStyle/>
          <a:p>
            <a:r>
              <a:rPr lang="en-US" dirty="0"/>
              <a:t>Right-turn Lanes and Bicycles</a:t>
            </a:r>
          </a:p>
        </p:txBody>
      </p:sp>
      <p:sp>
        <p:nvSpPr>
          <p:cNvPr id="3" name="Content Placeholder 2">
            <a:extLst>
              <a:ext uri="{FF2B5EF4-FFF2-40B4-BE49-F238E27FC236}">
                <a16:creationId xmlns:a16="http://schemas.microsoft.com/office/drawing/2014/main" id="{F4C3C56E-92C4-4D9E-A8AB-09A757A67050}"/>
              </a:ext>
            </a:extLst>
          </p:cNvPr>
          <p:cNvSpPr>
            <a:spLocks noGrp="1"/>
          </p:cNvSpPr>
          <p:nvPr>
            <p:ph idx="1"/>
          </p:nvPr>
        </p:nvSpPr>
        <p:spPr>
          <a:xfrm>
            <a:off x="359508" y="1200150"/>
            <a:ext cx="3575086" cy="3600450"/>
          </a:xfrm>
        </p:spPr>
        <p:txBody>
          <a:bodyPr/>
          <a:lstStyle/>
          <a:p>
            <a:r>
              <a:rPr lang="en-US" dirty="0"/>
              <a:t>Dedicated right-turn lanes present a challenge for bicyclists</a:t>
            </a:r>
          </a:p>
          <a:p>
            <a:r>
              <a:rPr lang="en-US" dirty="0"/>
              <a:t>Solutions:</a:t>
            </a:r>
          </a:p>
          <a:p>
            <a:pPr lvl="1"/>
            <a:r>
              <a:rPr lang="en-US" dirty="0"/>
              <a:t>Through/right instead of dedicated right-turn lane</a:t>
            </a:r>
          </a:p>
          <a:p>
            <a:pPr lvl="1"/>
            <a:r>
              <a:rPr lang="en-US" dirty="0"/>
              <a:t>Shared right-turn lane</a:t>
            </a:r>
          </a:p>
          <a:p>
            <a:pPr lvl="1"/>
            <a:r>
              <a:rPr lang="en-US" dirty="0"/>
              <a:t>Maintain bicycle lane to the left of right-turn lane</a:t>
            </a:r>
          </a:p>
          <a:p>
            <a:pPr lvl="1"/>
            <a:endParaRPr lang="en-US" dirty="0"/>
          </a:p>
        </p:txBody>
      </p:sp>
      <p:sp>
        <p:nvSpPr>
          <p:cNvPr id="4" name="Slide Number Placeholder 3">
            <a:extLst>
              <a:ext uri="{FF2B5EF4-FFF2-40B4-BE49-F238E27FC236}">
                <a16:creationId xmlns:a16="http://schemas.microsoft.com/office/drawing/2014/main" id="{B8806779-F24C-431B-9B37-608646CD9396}"/>
              </a:ext>
            </a:extLst>
          </p:cNvPr>
          <p:cNvSpPr>
            <a:spLocks noGrp="1"/>
          </p:cNvSpPr>
          <p:nvPr>
            <p:ph type="sldNum" sz="quarter" idx="12"/>
          </p:nvPr>
        </p:nvSpPr>
        <p:spPr/>
        <p:txBody>
          <a:bodyPr/>
          <a:lstStyle/>
          <a:p>
            <a:fld id="{588A7B10-5B59-5847-A2D4-DA6B67CC2B64}" type="slidenum">
              <a:rPr lang="en-US" smtClean="0"/>
              <a:t>22</a:t>
            </a:fld>
            <a:endParaRPr lang="en-US"/>
          </a:p>
        </p:txBody>
      </p:sp>
      <p:pic>
        <p:nvPicPr>
          <p:cNvPr id="5" name="Picture 2" descr="This figure illustrates an example of bicycle lane treatment at a right turn only lane.&#10;&#10;The figure shows the northbound half of a vertical two-way roadway. The centerline is shown as a solid double yellow line. To the right of the yellow lines, two lanes are shown separated from each other by a broken white line. At the top of the figure, a horizontal white stop line is shown extending across all lanes to the right of the centerline. At the bottom of the figure, to the right of these two lanes, a narrower lane is shown, separated from the adjacent lane by a solid white line and shown with a white symbol of a bicycle shown marked on the pavement in advance of a white forward-pointing arrow shown marked on the pavement in this narrower lane. One-third from the bottom of the figure, the roadway edge is shown flaring to the right as an additional lane is shown to the right of the narrow lane. In this rightmost lane, the word &quot;ONLY&quot; in white is shown marked on the pavement in advance of a white right-turn arrow shown marked on the pavement.&#10;&#10;From the point where the right edge of the roadway is shown flaring out to the right to the point where the full-width added lane is shown starting, a dotted white line is shown separating the rightmost lane from the narrow lane, and a dotted white line separating the through lane from the narrow lane. A note with two arrows pointing to both dotted lines states &quot;Dotted lines (optional).&quot; From the start of the full-width rightmost lane to the stop line, the lines separating the narrow lane from the adjacent through lane and from the rightmost lane are both shown as solid white lines.&#10;&#10;At a point designated by a note &quot;R4-4 at beginning of right turn only lane,&quot; an R4-4 sign is shown to the right of the roadway, facing northbound traffic. The sign is shown with the words &quot;BEGIN RIGHT TURN LANE&quot; on two lines, a diagonal arrow pointing down and to the left, and the words &quot;YIELD TO BIKES.&quot; Next to the word &quot;ONLY&quot; marked on the pavement in the rightmost lane, an R3-7R sign is shown to the right of the roadway, facing northbound traffic. It is shown with the words &quot;RIGHT LANE MUST TURN RIGHT&quot; on three lines.">
            <a:extLst>
              <a:ext uri="{FF2B5EF4-FFF2-40B4-BE49-F238E27FC236}">
                <a16:creationId xmlns:a16="http://schemas.microsoft.com/office/drawing/2014/main" id="{5DCC8998-92FC-4682-BCC6-BD88A97F4E8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176"/>
          <a:stretch/>
        </p:blipFill>
        <p:spPr bwMode="auto">
          <a:xfrm>
            <a:off x="4244480" y="1033726"/>
            <a:ext cx="2722377" cy="405960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0028D95-A153-4BFC-8BDC-9A2ADE5B4FF5}"/>
              </a:ext>
            </a:extLst>
          </p:cNvPr>
          <p:cNvSpPr txBox="1"/>
          <p:nvPr/>
        </p:nvSpPr>
        <p:spPr>
          <a:xfrm>
            <a:off x="4030970" y="4800600"/>
            <a:ext cx="4130965" cy="253916"/>
          </a:xfrm>
          <a:prstGeom prst="rect">
            <a:avLst/>
          </a:prstGeom>
          <a:noFill/>
        </p:spPr>
        <p:txBody>
          <a:bodyPr wrap="square" rtlCol="0">
            <a:spAutoFit/>
          </a:bodyPr>
          <a:lstStyle/>
          <a:p>
            <a:pPr algn="r"/>
            <a:r>
              <a:rPr lang="en-US" sz="1050" i="1" dirty="0"/>
              <a:t>FHWA MUTCD (2009) Figure 9C-4</a:t>
            </a:r>
          </a:p>
        </p:txBody>
      </p:sp>
    </p:spTree>
    <p:extLst>
      <p:ext uri="{BB962C8B-B14F-4D97-AF65-F5344CB8AC3E}">
        <p14:creationId xmlns:p14="http://schemas.microsoft.com/office/powerpoint/2010/main" val="4164588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78585-8169-4106-ADC4-4F7ECACB6D38}"/>
              </a:ext>
            </a:extLst>
          </p:cNvPr>
          <p:cNvSpPr>
            <a:spLocks noGrp="1"/>
          </p:cNvSpPr>
          <p:nvPr>
            <p:ph type="title"/>
          </p:nvPr>
        </p:nvSpPr>
        <p:spPr/>
        <p:txBody>
          <a:bodyPr/>
          <a:lstStyle/>
          <a:p>
            <a:r>
              <a:rPr lang="en-US" dirty="0"/>
              <a:t>Right-turn Lanes and Bicycles</a:t>
            </a:r>
          </a:p>
        </p:txBody>
      </p:sp>
      <p:sp>
        <p:nvSpPr>
          <p:cNvPr id="4" name="Slide Number Placeholder 3">
            <a:extLst>
              <a:ext uri="{FF2B5EF4-FFF2-40B4-BE49-F238E27FC236}">
                <a16:creationId xmlns:a16="http://schemas.microsoft.com/office/drawing/2014/main" id="{43087247-B74A-480D-B40F-FD0EDD6AE333}"/>
              </a:ext>
            </a:extLst>
          </p:cNvPr>
          <p:cNvSpPr>
            <a:spLocks noGrp="1"/>
          </p:cNvSpPr>
          <p:nvPr>
            <p:ph type="sldNum" sz="quarter" idx="12"/>
          </p:nvPr>
        </p:nvSpPr>
        <p:spPr/>
        <p:txBody>
          <a:bodyPr/>
          <a:lstStyle/>
          <a:p>
            <a:fld id="{588A7B10-5B59-5847-A2D4-DA6B67CC2B64}" type="slidenum">
              <a:rPr lang="en-US" smtClean="0"/>
              <a:t>23</a:t>
            </a:fld>
            <a:endParaRPr lang="en-US"/>
          </a:p>
        </p:txBody>
      </p:sp>
      <p:pic>
        <p:nvPicPr>
          <p:cNvPr id="2050" name="Picture 2">
            <a:extLst>
              <a:ext uri="{FF2B5EF4-FFF2-40B4-BE49-F238E27FC236}">
                <a16:creationId xmlns:a16="http://schemas.microsoft.com/office/drawing/2014/main" id="{5B9C5AF7-5CA4-45FB-89F3-37CC9C36144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36817" y="1200150"/>
            <a:ext cx="6063915" cy="36004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10E57B6-D591-402D-BB49-C576F20FEEEC}"/>
              </a:ext>
            </a:extLst>
          </p:cNvPr>
          <p:cNvSpPr txBox="1"/>
          <p:nvPr/>
        </p:nvSpPr>
        <p:spPr>
          <a:xfrm>
            <a:off x="4065420" y="4800600"/>
            <a:ext cx="3135312" cy="261610"/>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3142715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Intersection Treatments</a:t>
            </a:r>
          </a:p>
        </p:txBody>
      </p:sp>
      <p:sp>
        <p:nvSpPr>
          <p:cNvPr id="11" name="Text Placeholder 10">
            <a:extLst>
              <a:ext uri="{FF2B5EF4-FFF2-40B4-BE49-F238E27FC236}">
                <a16:creationId xmlns:a16="http://schemas.microsoft.com/office/drawing/2014/main" id="{D5BCE5AA-E428-401E-B27A-3A53B6D15B0C}"/>
              </a:ext>
            </a:extLst>
          </p:cNvPr>
          <p:cNvSpPr>
            <a:spLocks noGrp="1"/>
          </p:cNvSpPr>
          <p:nvPr>
            <p:ph type="body" idx="1"/>
          </p:nvPr>
        </p:nvSpPr>
        <p:spPr/>
        <p:txBody>
          <a:bodyPr/>
          <a:lstStyle/>
          <a:p>
            <a:r>
              <a:rPr lang="en-US" dirty="0"/>
              <a:t>Two-Stage Turn Queue Box</a:t>
            </a:r>
          </a:p>
        </p:txBody>
      </p:sp>
      <p:sp>
        <p:nvSpPr>
          <p:cNvPr id="13" name="Text Placeholder 12">
            <a:extLst>
              <a:ext uri="{FF2B5EF4-FFF2-40B4-BE49-F238E27FC236}">
                <a16:creationId xmlns:a16="http://schemas.microsoft.com/office/drawing/2014/main" id="{C6C5AB91-EE29-44CB-BD99-EAC5B872CB51}"/>
              </a:ext>
            </a:extLst>
          </p:cNvPr>
          <p:cNvSpPr>
            <a:spLocks noGrp="1"/>
          </p:cNvSpPr>
          <p:nvPr>
            <p:ph type="body" sz="quarter" idx="3"/>
          </p:nvPr>
        </p:nvSpPr>
        <p:spPr/>
        <p:txBody>
          <a:bodyPr/>
          <a:lstStyle/>
          <a:p>
            <a:r>
              <a:rPr lang="en-US" dirty="0"/>
              <a:t>Bike Box</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24</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844196" y="4638743"/>
            <a:ext cx="3135312" cy="261610"/>
          </a:xfrm>
          <a:prstGeom prst="rect">
            <a:avLst/>
          </a:prstGeom>
          <a:noFill/>
        </p:spPr>
        <p:txBody>
          <a:bodyPr wrap="square" rtlCol="0">
            <a:spAutoFit/>
          </a:bodyPr>
          <a:lstStyle/>
          <a:p>
            <a:pPr algn="r"/>
            <a:r>
              <a:rPr lang="en-US" sz="1050" i="1" dirty="0"/>
              <a:t>pedbikeimages.org – Toole Design Group</a:t>
            </a:r>
          </a:p>
        </p:txBody>
      </p:sp>
      <p:pic>
        <p:nvPicPr>
          <p:cNvPr id="4" name="Picture 2" descr="A bicyclist waits at a red light in a bike box ">
            <a:extLst>
              <a:ext uri="{FF2B5EF4-FFF2-40B4-BE49-F238E27FC236}">
                <a16:creationId xmlns:a16="http://schemas.microsoft.com/office/drawing/2014/main" id="{E9030C68-6E53-4FDE-8D46-7F935B4CEBB1}"/>
              </a:ext>
            </a:extLst>
          </p:cNvPr>
          <p:cNvPicPr>
            <a:picLocks noChangeAspect="1" noChangeArrowheads="1"/>
          </p:cNvPicPr>
          <p:nvPr/>
        </p:nvPicPr>
        <p:blipFill rotWithShape="1">
          <a:blip r:embed="rId3"/>
          <a:srcRect l="3798" r="5020"/>
          <a:stretch/>
        </p:blipFill>
        <p:spPr bwMode="auto">
          <a:xfrm>
            <a:off x="4323349" y="1631155"/>
            <a:ext cx="3627878" cy="296973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667A4B8-13F5-412C-A3D9-0F3F8E369D34}"/>
              </a:ext>
            </a:extLst>
          </p:cNvPr>
          <p:cNvSpPr txBox="1"/>
          <p:nvPr/>
        </p:nvSpPr>
        <p:spPr>
          <a:xfrm>
            <a:off x="881796" y="4644790"/>
            <a:ext cx="3135312" cy="261610"/>
          </a:xfrm>
          <a:prstGeom prst="rect">
            <a:avLst/>
          </a:prstGeom>
          <a:noFill/>
        </p:spPr>
        <p:txBody>
          <a:bodyPr wrap="square" rtlCol="0">
            <a:spAutoFit/>
          </a:bodyPr>
          <a:lstStyle/>
          <a:p>
            <a:pPr algn="r"/>
            <a:r>
              <a:rPr lang="en-US" sz="1050" i="1" dirty="0"/>
              <a:t>pedbikeimages.org – Zachary Kaufman</a:t>
            </a:r>
          </a:p>
        </p:txBody>
      </p:sp>
      <p:pic>
        <p:nvPicPr>
          <p:cNvPr id="8" name="Picture 2" descr="A bicyclists rides past a two-stage turn queue box ">
            <a:extLst>
              <a:ext uri="{FF2B5EF4-FFF2-40B4-BE49-F238E27FC236}">
                <a16:creationId xmlns:a16="http://schemas.microsoft.com/office/drawing/2014/main" id="{8E55670D-5DDA-40F9-B939-2BED08E45638}"/>
              </a:ext>
            </a:extLst>
          </p:cNvPr>
          <p:cNvPicPr>
            <a:picLocks noChangeAspect="1" noChangeArrowheads="1"/>
          </p:cNvPicPr>
          <p:nvPr/>
        </p:nvPicPr>
        <p:blipFill rotWithShape="1">
          <a:blip r:embed="rId4"/>
          <a:srcRect r="13009"/>
          <a:stretch/>
        </p:blipFill>
        <p:spPr bwMode="auto">
          <a:xfrm>
            <a:off x="389228" y="1631155"/>
            <a:ext cx="3627879" cy="296973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090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1F74D-944D-49CF-AB20-E98B143633B2}"/>
              </a:ext>
            </a:extLst>
          </p:cNvPr>
          <p:cNvSpPr>
            <a:spLocks noGrp="1"/>
          </p:cNvSpPr>
          <p:nvPr>
            <p:ph type="title"/>
          </p:nvPr>
        </p:nvSpPr>
        <p:spPr/>
        <p:txBody>
          <a:bodyPr/>
          <a:lstStyle/>
          <a:p>
            <a:r>
              <a:rPr lang="en-US" dirty="0"/>
              <a:t>Intersection Treatments</a:t>
            </a:r>
          </a:p>
        </p:txBody>
      </p:sp>
      <p:sp>
        <p:nvSpPr>
          <p:cNvPr id="4" name="Slide Number Placeholder 3">
            <a:extLst>
              <a:ext uri="{FF2B5EF4-FFF2-40B4-BE49-F238E27FC236}">
                <a16:creationId xmlns:a16="http://schemas.microsoft.com/office/drawing/2014/main" id="{B6B1CB59-849E-4F6B-A886-CBCE78B019ED}"/>
              </a:ext>
            </a:extLst>
          </p:cNvPr>
          <p:cNvSpPr>
            <a:spLocks noGrp="1"/>
          </p:cNvSpPr>
          <p:nvPr>
            <p:ph type="sldNum" sz="quarter" idx="12"/>
          </p:nvPr>
        </p:nvSpPr>
        <p:spPr/>
        <p:txBody>
          <a:bodyPr/>
          <a:lstStyle/>
          <a:p>
            <a:fld id="{588A7B10-5B59-5847-A2D4-DA6B67CC2B64}" type="slidenum">
              <a:rPr lang="en-US" smtClean="0"/>
              <a:t>25</a:t>
            </a:fld>
            <a:endParaRPr lang="en-US"/>
          </a:p>
        </p:txBody>
      </p:sp>
      <p:sp>
        <p:nvSpPr>
          <p:cNvPr id="6" name="TextBox 5">
            <a:extLst>
              <a:ext uri="{FF2B5EF4-FFF2-40B4-BE49-F238E27FC236}">
                <a16:creationId xmlns:a16="http://schemas.microsoft.com/office/drawing/2014/main" id="{2332A101-6023-4B9D-BF5C-EAC5D209B949}"/>
              </a:ext>
            </a:extLst>
          </p:cNvPr>
          <p:cNvSpPr txBox="1"/>
          <p:nvPr/>
        </p:nvSpPr>
        <p:spPr>
          <a:xfrm>
            <a:off x="4572000" y="4800600"/>
            <a:ext cx="3135312" cy="261610"/>
          </a:xfrm>
          <a:prstGeom prst="rect">
            <a:avLst/>
          </a:prstGeom>
          <a:noFill/>
        </p:spPr>
        <p:txBody>
          <a:bodyPr wrap="square" rtlCol="0">
            <a:spAutoFit/>
          </a:bodyPr>
          <a:lstStyle/>
          <a:p>
            <a:pPr algn="r"/>
            <a:r>
              <a:rPr lang="en-US" sz="1050" i="1" dirty="0"/>
              <a:t>Pedbikeimages.org – Katy Lang</a:t>
            </a:r>
          </a:p>
        </p:txBody>
      </p:sp>
      <p:sp>
        <p:nvSpPr>
          <p:cNvPr id="7" name="Content Placeholder 2">
            <a:extLst>
              <a:ext uri="{FF2B5EF4-FFF2-40B4-BE49-F238E27FC236}">
                <a16:creationId xmlns:a16="http://schemas.microsoft.com/office/drawing/2014/main" id="{077B01AD-CFFC-4056-8372-D74CB249F010}"/>
              </a:ext>
            </a:extLst>
          </p:cNvPr>
          <p:cNvSpPr txBox="1">
            <a:spLocks/>
          </p:cNvSpPr>
          <p:nvPr/>
        </p:nvSpPr>
        <p:spPr>
          <a:xfrm>
            <a:off x="359507" y="1200150"/>
            <a:ext cx="3941193" cy="3600450"/>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dirty="0"/>
              <a:t>Guides bicyclists and makes their movements more predictable</a:t>
            </a:r>
          </a:p>
          <a:p>
            <a:r>
              <a:rPr lang="en-US" dirty="0"/>
              <a:t>Call attention to potential conflict areas</a:t>
            </a:r>
          </a:p>
          <a:p>
            <a:r>
              <a:rPr lang="en-US" dirty="0"/>
              <a:t>Shows that bicyclists have priority before turning vehicles</a:t>
            </a:r>
          </a:p>
        </p:txBody>
      </p:sp>
      <p:pic>
        <p:nvPicPr>
          <p:cNvPr id="10" name="Picture 9" descr="Dashed line marking with green paint delineate the path of the separated bike lane across an intersection with a one-way street.">
            <a:extLst>
              <a:ext uri="{FF2B5EF4-FFF2-40B4-BE49-F238E27FC236}">
                <a16:creationId xmlns:a16="http://schemas.microsoft.com/office/drawing/2014/main" id="{DB5F3F78-8418-413B-86A8-51F960B44C10}"/>
              </a:ext>
            </a:extLst>
          </p:cNvPr>
          <p:cNvPicPr>
            <a:picLocks noChangeAspect="1"/>
          </p:cNvPicPr>
          <p:nvPr/>
        </p:nvPicPr>
        <p:blipFill>
          <a:blip r:embed="rId3"/>
          <a:stretch>
            <a:fillRect/>
          </a:stretch>
        </p:blipFill>
        <p:spPr>
          <a:xfrm>
            <a:off x="4843302" y="1170625"/>
            <a:ext cx="2796641" cy="3659500"/>
          </a:xfrm>
          <a:prstGeom prst="rect">
            <a:avLst/>
          </a:prstGeom>
        </p:spPr>
      </p:pic>
    </p:spTree>
    <p:extLst>
      <p:ext uri="{BB962C8B-B14F-4D97-AF65-F5344CB8AC3E}">
        <p14:creationId xmlns:p14="http://schemas.microsoft.com/office/powerpoint/2010/main" val="1945198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FB07481-A43F-4F24-B190-1C8740EFAA21}"/>
              </a:ext>
            </a:extLst>
          </p:cNvPr>
          <p:cNvSpPr>
            <a:spLocks noGrp="1"/>
          </p:cNvSpPr>
          <p:nvPr>
            <p:ph type="sldNum" sz="quarter" idx="12"/>
          </p:nvPr>
        </p:nvSpPr>
        <p:spPr/>
        <p:txBody>
          <a:bodyPr/>
          <a:lstStyle/>
          <a:p>
            <a:fld id="{588A7B10-5B59-5847-A2D4-DA6B67CC2B64}" type="slidenum">
              <a:rPr lang="en-US" smtClean="0"/>
              <a:t>26</a:t>
            </a:fld>
            <a:endParaRPr lang="en-US"/>
          </a:p>
        </p:txBody>
      </p:sp>
      <p:sp>
        <p:nvSpPr>
          <p:cNvPr id="7" name="TextBox 6">
            <a:extLst>
              <a:ext uri="{FF2B5EF4-FFF2-40B4-BE49-F238E27FC236}">
                <a16:creationId xmlns:a16="http://schemas.microsoft.com/office/drawing/2014/main" id="{77E2F871-1B4F-436E-833E-DBDA9D7C268B}"/>
              </a:ext>
            </a:extLst>
          </p:cNvPr>
          <p:cNvSpPr txBox="1"/>
          <p:nvPr/>
        </p:nvSpPr>
        <p:spPr>
          <a:xfrm>
            <a:off x="4459288" y="4838700"/>
            <a:ext cx="3135312" cy="261610"/>
          </a:xfrm>
          <a:prstGeom prst="rect">
            <a:avLst/>
          </a:prstGeom>
          <a:noFill/>
        </p:spPr>
        <p:txBody>
          <a:bodyPr wrap="square" rtlCol="0">
            <a:spAutoFit/>
          </a:bodyPr>
          <a:lstStyle/>
          <a:p>
            <a:pPr algn="r"/>
            <a:r>
              <a:rPr lang="en-US" sz="1050" i="1" dirty="0"/>
              <a:t>Pedbikeimages.org – Dan Gelinne</a:t>
            </a:r>
          </a:p>
        </p:txBody>
      </p:sp>
      <p:pic>
        <p:nvPicPr>
          <p:cNvPr id="2050" name="Picture 2" descr="Multiple bicyclists in Seattle wait to cross an intersection on a bike lane that is marked by green paint">
            <a:extLst>
              <a:ext uri="{FF2B5EF4-FFF2-40B4-BE49-F238E27FC236}">
                <a16:creationId xmlns:a16="http://schemas.microsoft.com/office/drawing/2014/main" id="{F134220F-8AE8-4153-A8B8-B406C6C40974}"/>
              </a:ext>
            </a:extLst>
          </p:cNvPr>
          <p:cNvPicPr>
            <a:picLocks noChangeAspect="1" noChangeArrowheads="1"/>
          </p:cNvPicPr>
          <p:nvPr/>
        </p:nvPicPr>
        <p:blipFill>
          <a:blip r:embed="rId3"/>
          <a:srcRect/>
          <a:stretch/>
        </p:blipFill>
        <p:spPr bwMode="auto">
          <a:xfrm>
            <a:off x="1549400" y="304800"/>
            <a:ext cx="6045200" cy="453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68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05042AA-C008-4C34-B7D3-70513E7F9348}"/>
              </a:ext>
            </a:extLst>
          </p:cNvPr>
          <p:cNvSpPr>
            <a:spLocks noGrp="1"/>
          </p:cNvSpPr>
          <p:nvPr>
            <p:ph type="sldNum" sz="quarter" idx="12"/>
          </p:nvPr>
        </p:nvSpPr>
        <p:spPr/>
        <p:txBody>
          <a:bodyPr/>
          <a:lstStyle/>
          <a:p>
            <a:fld id="{588A7B10-5B59-5847-A2D4-DA6B67CC2B64}" type="slidenum">
              <a:rPr lang="en-US" smtClean="0"/>
              <a:t>27</a:t>
            </a:fld>
            <a:endParaRPr lang="en-US"/>
          </a:p>
        </p:txBody>
      </p:sp>
      <p:pic>
        <p:nvPicPr>
          <p:cNvPr id="2050" name="Picture 2" descr="Green marked conflict points at driveways on a separated bicycle lane in a small town ">
            <a:extLst>
              <a:ext uri="{FF2B5EF4-FFF2-40B4-BE49-F238E27FC236}">
                <a16:creationId xmlns:a16="http://schemas.microsoft.com/office/drawing/2014/main" id="{EE68B4E7-7829-411C-879D-ACE882F631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4794" y="61345"/>
            <a:ext cx="6394674" cy="479600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3432947-2FFE-4AAB-ACA6-B7DC5126B570}"/>
              </a:ext>
            </a:extLst>
          </p:cNvPr>
          <p:cNvSpPr txBox="1"/>
          <p:nvPr/>
        </p:nvSpPr>
        <p:spPr>
          <a:xfrm>
            <a:off x="4518209" y="4857350"/>
            <a:ext cx="3135312" cy="261610"/>
          </a:xfrm>
          <a:prstGeom prst="rect">
            <a:avLst/>
          </a:prstGeom>
          <a:noFill/>
        </p:spPr>
        <p:txBody>
          <a:bodyPr wrap="square" rtlCol="0">
            <a:spAutoFit/>
          </a:bodyPr>
          <a:lstStyle/>
          <a:p>
            <a:pPr algn="r"/>
            <a:r>
              <a:rPr lang="en-US" sz="1050" i="1" dirty="0"/>
              <a:t>Alta Planning + Design </a:t>
            </a:r>
          </a:p>
        </p:txBody>
      </p:sp>
    </p:spTree>
    <p:extLst>
      <p:ext uri="{BB962C8B-B14F-4D97-AF65-F5344CB8AC3E}">
        <p14:creationId xmlns:p14="http://schemas.microsoft.com/office/powerpoint/2010/main" val="4203524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CA4A5D1-7E56-470F-A4AA-8B6F646FEEBA}"/>
              </a:ext>
            </a:extLst>
          </p:cNvPr>
          <p:cNvSpPr>
            <a:spLocks noGrp="1"/>
          </p:cNvSpPr>
          <p:nvPr>
            <p:ph type="sldNum" sz="quarter" idx="12"/>
          </p:nvPr>
        </p:nvSpPr>
        <p:spPr/>
        <p:txBody>
          <a:bodyPr/>
          <a:lstStyle/>
          <a:p>
            <a:fld id="{588A7B10-5B59-5847-A2D4-DA6B67CC2B64}" type="slidenum">
              <a:rPr lang="en-US" smtClean="0"/>
              <a:t>28</a:t>
            </a:fld>
            <a:endParaRPr lang="en-US"/>
          </a:p>
        </p:txBody>
      </p:sp>
      <p:pic>
        <p:nvPicPr>
          <p:cNvPr id="3074" name="Picture 2" descr="The continuation of the separated bike lane is delinated with dashed lines, green paint, and bicycle symbols. This alerts drivers will be crossing the path of bicyclists from a one-way street to either turn right or left.">
            <a:extLst>
              <a:ext uri="{FF2B5EF4-FFF2-40B4-BE49-F238E27FC236}">
                <a16:creationId xmlns:a16="http://schemas.microsoft.com/office/drawing/2014/main" id="{980118AA-C4CD-405F-9C6F-EB2A77AEDBD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33863" y="300658"/>
            <a:ext cx="6476273" cy="454218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6222107-AD0B-48FC-AB19-D39910B4B5B8}"/>
              </a:ext>
            </a:extLst>
          </p:cNvPr>
          <p:cNvSpPr txBox="1"/>
          <p:nvPr/>
        </p:nvSpPr>
        <p:spPr>
          <a:xfrm>
            <a:off x="4674824" y="4842841"/>
            <a:ext cx="3135312" cy="261610"/>
          </a:xfrm>
          <a:prstGeom prst="rect">
            <a:avLst/>
          </a:prstGeom>
          <a:noFill/>
        </p:spPr>
        <p:txBody>
          <a:bodyPr wrap="square" rtlCol="0">
            <a:spAutoFit/>
          </a:bodyPr>
          <a:lstStyle/>
          <a:p>
            <a:pPr algn="r"/>
            <a:r>
              <a:rPr lang="en-US" sz="1050" i="1" dirty="0"/>
              <a:t>Pedbikeimages.org – Andrew Miller</a:t>
            </a:r>
          </a:p>
        </p:txBody>
      </p:sp>
    </p:spTree>
    <p:extLst>
      <p:ext uri="{BB962C8B-B14F-4D97-AF65-F5344CB8AC3E}">
        <p14:creationId xmlns:p14="http://schemas.microsoft.com/office/powerpoint/2010/main" val="1326700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712B2-A2F4-4681-AF37-5FB99D5B81F3}"/>
              </a:ext>
            </a:extLst>
          </p:cNvPr>
          <p:cNvSpPr>
            <a:spLocks noGrp="1"/>
          </p:cNvSpPr>
          <p:nvPr>
            <p:ph type="title"/>
          </p:nvPr>
        </p:nvSpPr>
        <p:spPr/>
        <p:txBody>
          <a:bodyPr/>
          <a:lstStyle/>
          <a:p>
            <a:r>
              <a:rPr lang="en-US" dirty="0"/>
              <a:t>Signal Strategies</a:t>
            </a:r>
          </a:p>
        </p:txBody>
      </p:sp>
      <p:sp>
        <p:nvSpPr>
          <p:cNvPr id="3" name="Text Placeholder 2">
            <a:extLst>
              <a:ext uri="{FF2B5EF4-FFF2-40B4-BE49-F238E27FC236}">
                <a16:creationId xmlns:a16="http://schemas.microsoft.com/office/drawing/2014/main" id="{5F752033-6B1F-4AF2-B7CF-4B554C182BF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3DE559A-9D71-4F2B-A50D-34961F22D99B}"/>
              </a:ext>
            </a:extLst>
          </p:cNvPr>
          <p:cNvSpPr>
            <a:spLocks noGrp="1"/>
          </p:cNvSpPr>
          <p:nvPr>
            <p:ph type="sldNum" sz="quarter" idx="12"/>
          </p:nvPr>
        </p:nvSpPr>
        <p:spPr/>
        <p:txBody>
          <a:bodyPr/>
          <a:lstStyle/>
          <a:p>
            <a:fld id="{588A7B10-5B59-5847-A2D4-DA6B67CC2B64}" type="slidenum">
              <a:rPr lang="en-US" smtClean="0"/>
              <a:t>29</a:t>
            </a:fld>
            <a:endParaRPr lang="en-US"/>
          </a:p>
        </p:txBody>
      </p:sp>
    </p:spTree>
    <p:extLst>
      <p:ext uri="{BB962C8B-B14F-4D97-AF65-F5344CB8AC3E}">
        <p14:creationId xmlns:p14="http://schemas.microsoft.com/office/powerpoint/2010/main" val="569253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22314" y="3884597"/>
            <a:ext cx="7659687" cy="876300"/>
          </a:xfrm>
        </p:spPr>
        <p:txBody>
          <a:bodyPr/>
          <a:lstStyle/>
          <a:p>
            <a:r>
              <a:rPr lang="en-US" dirty="0"/>
              <a:t>Safety and Comfort at Intersections</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266118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3EF95-2B0D-450C-A1FF-44965A2B5A95}"/>
              </a:ext>
            </a:extLst>
          </p:cNvPr>
          <p:cNvSpPr>
            <a:spLocks noGrp="1"/>
          </p:cNvSpPr>
          <p:nvPr>
            <p:ph type="title"/>
          </p:nvPr>
        </p:nvSpPr>
        <p:spPr/>
        <p:txBody>
          <a:bodyPr/>
          <a:lstStyle/>
          <a:p>
            <a:r>
              <a:rPr lang="en-US" dirty="0"/>
              <a:t>Traffic Signal Strategies</a:t>
            </a:r>
          </a:p>
        </p:txBody>
      </p:sp>
      <p:sp>
        <p:nvSpPr>
          <p:cNvPr id="3" name="Content Placeholder 2">
            <a:extLst>
              <a:ext uri="{FF2B5EF4-FFF2-40B4-BE49-F238E27FC236}">
                <a16:creationId xmlns:a16="http://schemas.microsoft.com/office/drawing/2014/main" id="{09F583DF-5AA2-4F1D-913F-807FAB2B4EBB}"/>
              </a:ext>
            </a:extLst>
          </p:cNvPr>
          <p:cNvSpPr>
            <a:spLocks noGrp="1"/>
          </p:cNvSpPr>
          <p:nvPr>
            <p:ph idx="1"/>
          </p:nvPr>
        </p:nvSpPr>
        <p:spPr>
          <a:xfrm>
            <a:off x="359508" y="1200150"/>
            <a:ext cx="6776788" cy="3600450"/>
          </a:xfrm>
        </p:spPr>
        <p:txBody>
          <a:bodyPr>
            <a:normAutofit lnSpcReduction="10000"/>
          </a:bodyPr>
          <a:lstStyle/>
          <a:p>
            <a:pPr fontAlgn="auto">
              <a:spcAft>
                <a:spcPts val="0"/>
              </a:spcAft>
            </a:pPr>
            <a:r>
              <a:rPr lang="en-US" sz="2800" dirty="0"/>
              <a:t>Use a short signal cycle length</a:t>
            </a:r>
          </a:p>
          <a:p>
            <a:pPr lvl="1" fontAlgn="auto">
              <a:spcAft>
                <a:spcPts val="0"/>
              </a:spcAft>
            </a:pPr>
            <a:r>
              <a:rPr lang="en-US" dirty="0"/>
              <a:t>Reduces delay and increases compliance for all users</a:t>
            </a:r>
          </a:p>
          <a:p>
            <a:pPr fontAlgn="auto">
              <a:spcAft>
                <a:spcPts val="0"/>
              </a:spcAft>
            </a:pPr>
            <a:r>
              <a:rPr lang="en-US" sz="2800" dirty="0"/>
              <a:t>At high-use crosswalks, pedestrians should get a signal at every cycle </a:t>
            </a:r>
          </a:p>
          <a:p>
            <a:pPr fontAlgn="auto">
              <a:spcAft>
                <a:spcPts val="0"/>
              </a:spcAft>
            </a:pPr>
            <a:r>
              <a:rPr lang="en-US" sz="2800" dirty="0"/>
              <a:t>Adjustments to minimum green intervals, red clearance time, and extension time may be needed to ensure that bicyclists can safely cross</a:t>
            </a:r>
          </a:p>
          <a:p>
            <a:pPr marL="114300" indent="0">
              <a:buNone/>
            </a:pPr>
            <a:endParaRPr lang="en-US" dirty="0"/>
          </a:p>
        </p:txBody>
      </p:sp>
      <p:sp>
        <p:nvSpPr>
          <p:cNvPr id="4" name="Slide Number Placeholder 3">
            <a:extLst>
              <a:ext uri="{FF2B5EF4-FFF2-40B4-BE49-F238E27FC236}">
                <a16:creationId xmlns:a16="http://schemas.microsoft.com/office/drawing/2014/main" id="{CE014184-60AD-4395-9561-09165AAFE043}"/>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28676538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3EF95-2B0D-450C-A1FF-44965A2B5A95}"/>
              </a:ext>
            </a:extLst>
          </p:cNvPr>
          <p:cNvSpPr>
            <a:spLocks noGrp="1"/>
          </p:cNvSpPr>
          <p:nvPr>
            <p:ph type="title"/>
          </p:nvPr>
        </p:nvSpPr>
        <p:spPr/>
        <p:txBody>
          <a:bodyPr/>
          <a:lstStyle/>
          <a:p>
            <a:r>
              <a:rPr lang="en-US" dirty="0"/>
              <a:t>Traffic Signal Strategies</a:t>
            </a:r>
          </a:p>
        </p:txBody>
      </p:sp>
      <p:sp>
        <p:nvSpPr>
          <p:cNvPr id="3" name="Content Placeholder 2">
            <a:extLst>
              <a:ext uri="{FF2B5EF4-FFF2-40B4-BE49-F238E27FC236}">
                <a16:creationId xmlns:a16="http://schemas.microsoft.com/office/drawing/2014/main" id="{09F583DF-5AA2-4F1D-913F-807FAB2B4EBB}"/>
              </a:ext>
            </a:extLst>
          </p:cNvPr>
          <p:cNvSpPr>
            <a:spLocks noGrp="1"/>
          </p:cNvSpPr>
          <p:nvPr>
            <p:ph idx="1"/>
          </p:nvPr>
        </p:nvSpPr>
        <p:spPr>
          <a:xfrm>
            <a:off x="359508" y="1200150"/>
            <a:ext cx="6846635" cy="3600450"/>
          </a:xfrm>
        </p:spPr>
        <p:txBody>
          <a:bodyPr/>
          <a:lstStyle/>
          <a:p>
            <a:pPr fontAlgn="auto">
              <a:spcAft>
                <a:spcPts val="0"/>
              </a:spcAft>
            </a:pPr>
            <a:r>
              <a:rPr lang="en-US" sz="2800" dirty="0"/>
              <a:t>Keep the number of signal phases to a minimum</a:t>
            </a:r>
          </a:p>
          <a:p>
            <a:pPr fontAlgn="auto">
              <a:spcAft>
                <a:spcPts val="0"/>
              </a:spcAft>
            </a:pPr>
            <a:r>
              <a:rPr lang="en-US" sz="2800" dirty="0"/>
              <a:t>Adjust timing for peak/off-peak volumes</a:t>
            </a:r>
          </a:p>
          <a:p>
            <a:pPr fontAlgn="auto">
              <a:spcAft>
                <a:spcPts val="0"/>
              </a:spcAft>
            </a:pPr>
            <a:r>
              <a:rPr lang="en-US" sz="2800" dirty="0"/>
              <a:t>Time signals for the speed you intend traffic to go</a:t>
            </a:r>
          </a:p>
          <a:p>
            <a:pPr lvl="1"/>
            <a:r>
              <a:rPr lang="en-US" sz="2600" dirty="0"/>
              <a:t>Synchronize signals at or below the target speed</a:t>
            </a:r>
          </a:p>
          <a:p>
            <a:pPr marL="114300" indent="0">
              <a:buNone/>
            </a:pPr>
            <a:endParaRPr lang="en-US" dirty="0"/>
          </a:p>
        </p:txBody>
      </p:sp>
      <p:sp>
        <p:nvSpPr>
          <p:cNvPr id="4" name="Slide Number Placeholder 3">
            <a:extLst>
              <a:ext uri="{FF2B5EF4-FFF2-40B4-BE49-F238E27FC236}">
                <a16:creationId xmlns:a16="http://schemas.microsoft.com/office/drawing/2014/main" id="{CE014184-60AD-4395-9561-09165AAFE043}"/>
              </a:ext>
            </a:extLst>
          </p:cNvPr>
          <p:cNvSpPr>
            <a:spLocks noGrp="1"/>
          </p:cNvSpPr>
          <p:nvPr>
            <p:ph type="sldNum" sz="quarter" idx="12"/>
          </p:nvPr>
        </p:nvSpPr>
        <p:spPr/>
        <p:txBody>
          <a:bodyPr/>
          <a:lstStyle/>
          <a:p>
            <a:fld id="{588A7B10-5B59-5847-A2D4-DA6B67CC2B64}" type="slidenum">
              <a:rPr lang="en-US" smtClean="0"/>
              <a:t>31</a:t>
            </a:fld>
            <a:endParaRPr lang="en-US"/>
          </a:p>
        </p:txBody>
      </p:sp>
    </p:spTree>
    <p:extLst>
      <p:ext uri="{BB962C8B-B14F-4D97-AF65-F5344CB8AC3E}">
        <p14:creationId xmlns:p14="http://schemas.microsoft.com/office/powerpoint/2010/main" val="863375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CDBC-EC46-4D62-AD65-D7705924822B}"/>
              </a:ext>
            </a:extLst>
          </p:cNvPr>
          <p:cNvSpPr>
            <a:spLocks noGrp="1"/>
          </p:cNvSpPr>
          <p:nvPr>
            <p:ph type="title"/>
          </p:nvPr>
        </p:nvSpPr>
        <p:spPr/>
        <p:txBody>
          <a:bodyPr/>
          <a:lstStyle/>
          <a:p>
            <a:r>
              <a:rPr lang="en-US" dirty="0"/>
              <a:t>Right Turn on Red Restrictions </a:t>
            </a:r>
          </a:p>
        </p:txBody>
      </p:sp>
      <p:sp>
        <p:nvSpPr>
          <p:cNvPr id="3" name="Content Placeholder 2">
            <a:extLst>
              <a:ext uri="{FF2B5EF4-FFF2-40B4-BE49-F238E27FC236}">
                <a16:creationId xmlns:a16="http://schemas.microsoft.com/office/drawing/2014/main" id="{B3A40CE6-DC0B-4F35-B5C0-628ED4FA6FD3}"/>
              </a:ext>
            </a:extLst>
          </p:cNvPr>
          <p:cNvSpPr>
            <a:spLocks noGrp="1"/>
          </p:cNvSpPr>
          <p:nvPr>
            <p:ph idx="1"/>
          </p:nvPr>
        </p:nvSpPr>
        <p:spPr>
          <a:xfrm>
            <a:off x="359508" y="1200150"/>
            <a:ext cx="4920830" cy="3600450"/>
          </a:xfrm>
        </p:spPr>
        <p:txBody>
          <a:bodyPr>
            <a:normAutofit/>
          </a:bodyPr>
          <a:lstStyle/>
          <a:p>
            <a:r>
              <a:rPr lang="en-US" dirty="0"/>
              <a:t>Can reduce conflicts between turning vehicles and pedestrians</a:t>
            </a:r>
          </a:p>
          <a:p>
            <a:r>
              <a:rPr lang="en-US" dirty="0"/>
              <a:t>Consider in areas with high pedestrian volumes or exclusive pedestrian phases</a:t>
            </a:r>
          </a:p>
          <a:p>
            <a:r>
              <a:rPr lang="en-US" dirty="0"/>
              <a:t>Minimal impact on vehicle traffic</a:t>
            </a:r>
          </a:p>
          <a:p>
            <a:r>
              <a:rPr lang="en-US" dirty="0"/>
              <a:t>Can be used in conjunction with LPI</a:t>
            </a:r>
          </a:p>
        </p:txBody>
      </p:sp>
      <p:sp>
        <p:nvSpPr>
          <p:cNvPr id="4" name="Slide Number Placeholder 3">
            <a:extLst>
              <a:ext uri="{FF2B5EF4-FFF2-40B4-BE49-F238E27FC236}">
                <a16:creationId xmlns:a16="http://schemas.microsoft.com/office/drawing/2014/main" id="{6DD6B776-C56C-4119-A792-44013FDE3E5A}"/>
              </a:ext>
            </a:extLst>
          </p:cNvPr>
          <p:cNvSpPr>
            <a:spLocks noGrp="1"/>
          </p:cNvSpPr>
          <p:nvPr>
            <p:ph type="sldNum" sz="quarter" idx="12"/>
          </p:nvPr>
        </p:nvSpPr>
        <p:spPr/>
        <p:txBody>
          <a:bodyPr/>
          <a:lstStyle/>
          <a:p>
            <a:fld id="{588A7B10-5B59-5847-A2D4-DA6B67CC2B64}" type="slidenum">
              <a:rPr lang="en-US" smtClean="0"/>
              <a:t>32</a:t>
            </a:fld>
            <a:endParaRPr lang="en-US"/>
          </a:p>
        </p:txBody>
      </p:sp>
      <p:pic>
        <p:nvPicPr>
          <p:cNvPr id="1028" name="Picture 4" descr="Signs which say &quot;Watch for pedestrians while turning&quot; &amp; &quot;No turn on red, 7 am to 7 pm, mon thru fri&quot;">
            <a:extLst>
              <a:ext uri="{FF2B5EF4-FFF2-40B4-BE49-F238E27FC236}">
                <a16:creationId xmlns:a16="http://schemas.microsoft.com/office/drawing/2014/main" id="{96834CEA-D1AC-4EB6-B484-46F2A0288AB3}"/>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1" t="3165" r="15762" b="12598"/>
          <a:stretch/>
        </p:blipFill>
        <p:spPr bwMode="auto">
          <a:xfrm>
            <a:off x="5550097" y="1200150"/>
            <a:ext cx="2429411" cy="364411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DDE1508-AFB8-4EE8-B4EA-B9D34BD5B388}"/>
              </a:ext>
            </a:extLst>
          </p:cNvPr>
          <p:cNvSpPr txBox="1"/>
          <p:nvPr/>
        </p:nvSpPr>
        <p:spPr>
          <a:xfrm>
            <a:off x="4844196" y="4850383"/>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11957575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Autofit/>
          </a:bodyPr>
          <a:lstStyle/>
          <a:p>
            <a:r>
              <a:rPr lang="en-US" sz="4000" dirty="0"/>
              <a:t>Accessible Pedestrian Signals (APS)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fontScale="92500"/>
          </a:bodyPr>
          <a:lstStyle/>
          <a:p>
            <a:r>
              <a:rPr lang="en-US" dirty="0"/>
              <a:t>Communicate information about pedestrian timing in nonvisual format such as audible tones, verbal messages, and/or vibrating surfaces (MUTCD, Section 4A.02)</a:t>
            </a:r>
          </a:p>
          <a:p>
            <a:r>
              <a:rPr lang="en-US" dirty="0"/>
              <a:t>MUTCD 4E.08 provides guidance on locating pushbuttons and APS devices</a:t>
            </a:r>
          </a:p>
          <a:p>
            <a:r>
              <a:rPr lang="en-US" dirty="0"/>
              <a:t>Required features of APS (MUTCD 4E.09-4E.13)</a:t>
            </a:r>
          </a:p>
          <a:p>
            <a:pPr lvl="1"/>
            <a:r>
              <a:rPr lang="en-US" dirty="0"/>
              <a:t>Pushbutton locator tone</a:t>
            </a:r>
          </a:p>
          <a:p>
            <a:pPr lvl="1"/>
            <a:r>
              <a:rPr lang="en-US" dirty="0"/>
              <a:t>Audible and vibrotactile indications of the WALK</a:t>
            </a:r>
          </a:p>
          <a:p>
            <a:pPr lvl="1"/>
            <a:r>
              <a:rPr lang="en-US" dirty="0"/>
              <a:t>Tactile arrow aligned with the direction of travel on the crosswalk    </a:t>
            </a:r>
          </a:p>
          <a:p>
            <a:pPr lvl="1"/>
            <a:r>
              <a:rPr lang="en-US" dirty="0"/>
              <a:t>Automatic volume adjustment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33</a:t>
            </a:fld>
            <a:endParaRPr lang="en-US" dirty="0"/>
          </a:p>
        </p:txBody>
      </p:sp>
    </p:spTree>
    <p:extLst>
      <p:ext uri="{BB962C8B-B14F-4D97-AF65-F5344CB8AC3E}">
        <p14:creationId xmlns:p14="http://schemas.microsoft.com/office/powerpoint/2010/main" val="2500314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rtist rendering which shows pedestrians, including one in a wheelchair, crossing an intersection which has a three second advance start leading pedestrian interval ">
            <a:extLst>
              <a:ext uri="{FF2B5EF4-FFF2-40B4-BE49-F238E27FC236}">
                <a16:creationId xmlns:a16="http://schemas.microsoft.com/office/drawing/2014/main" id="{F9DEADD4-B5C3-4E33-8348-F6494147F169}"/>
              </a:ext>
            </a:extLst>
          </p:cNvPr>
          <p:cNvPicPr>
            <a:picLocks noGrp="1" noChangeAspect="1"/>
          </p:cNvPicPr>
          <p:nvPr>
            <p:ph idx="1"/>
          </p:nvPr>
        </p:nvPicPr>
        <p:blipFill>
          <a:blip r:embed="rId3"/>
          <a:stretch>
            <a:fillRect/>
          </a:stretch>
        </p:blipFill>
        <p:spPr>
          <a:xfrm>
            <a:off x="563453" y="482001"/>
            <a:ext cx="7368928" cy="4179498"/>
          </a:xfrm>
          <a:prstGeom prst="rect">
            <a:avLst/>
          </a:prstGeom>
        </p:spPr>
      </p:pic>
      <p:sp>
        <p:nvSpPr>
          <p:cNvPr id="4" name="Slide Number Placeholder 3">
            <a:extLst>
              <a:ext uri="{FF2B5EF4-FFF2-40B4-BE49-F238E27FC236}">
                <a16:creationId xmlns:a16="http://schemas.microsoft.com/office/drawing/2014/main" id="{5A1A6EC2-9241-43AB-B90F-0C85958A35BF}"/>
              </a:ext>
            </a:extLst>
          </p:cNvPr>
          <p:cNvSpPr>
            <a:spLocks noGrp="1"/>
          </p:cNvSpPr>
          <p:nvPr>
            <p:ph type="sldNum" sz="quarter" idx="12"/>
          </p:nvPr>
        </p:nvSpPr>
        <p:spPr/>
        <p:txBody>
          <a:bodyPr/>
          <a:lstStyle/>
          <a:p>
            <a:fld id="{588A7B10-5B59-5847-A2D4-DA6B67CC2B64}" type="slidenum">
              <a:rPr lang="en-US" smtClean="0"/>
              <a:t>34</a:t>
            </a:fld>
            <a:endParaRPr lang="en-US"/>
          </a:p>
        </p:txBody>
      </p:sp>
      <p:sp>
        <p:nvSpPr>
          <p:cNvPr id="9" name="TextBox 8">
            <a:extLst>
              <a:ext uri="{FF2B5EF4-FFF2-40B4-BE49-F238E27FC236}">
                <a16:creationId xmlns:a16="http://schemas.microsoft.com/office/drawing/2014/main" id="{BD4FE1D4-A859-4D5A-A552-B9EEF83E0E0E}"/>
              </a:ext>
            </a:extLst>
          </p:cNvPr>
          <p:cNvSpPr txBox="1"/>
          <p:nvPr/>
        </p:nvSpPr>
        <p:spPr>
          <a:xfrm>
            <a:off x="4797069" y="4624958"/>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10410066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A1A6EC2-9241-43AB-B90F-0C85958A35BF}"/>
              </a:ext>
            </a:extLst>
          </p:cNvPr>
          <p:cNvSpPr>
            <a:spLocks noGrp="1"/>
          </p:cNvSpPr>
          <p:nvPr>
            <p:ph type="sldNum" sz="quarter" idx="12"/>
          </p:nvPr>
        </p:nvSpPr>
        <p:spPr/>
        <p:txBody>
          <a:bodyPr/>
          <a:lstStyle/>
          <a:p>
            <a:fld id="{588A7B10-5B59-5847-A2D4-DA6B67CC2B64}" type="slidenum">
              <a:rPr lang="en-US" smtClean="0"/>
              <a:t>35</a:t>
            </a:fld>
            <a:endParaRPr lang="en-US"/>
          </a:p>
        </p:txBody>
      </p:sp>
      <p:sp>
        <p:nvSpPr>
          <p:cNvPr id="9" name="TextBox 8">
            <a:extLst>
              <a:ext uri="{FF2B5EF4-FFF2-40B4-BE49-F238E27FC236}">
                <a16:creationId xmlns:a16="http://schemas.microsoft.com/office/drawing/2014/main" id="{BD4FE1D4-A859-4D5A-A552-B9EEF83E0E0E}"/>
              </a:ext>
            </a:extLst>
          </p:cNvPr>
          <p:cNvSpPr txBox="1"/>
          <p:nvPr/>
        </p:nvSpPr>
        <p:spPr>
          <a:xfrm>
            <a:off x="4924069" y="3875970"/>
            <a:ext cx="3135312" cy="261610"/>
          </a:xfrm>
          <a:prstGeom prst="rect">
            <a:avLst/>
          </a:prstGeom>
          <a:noFill/>
        </p:spPr>
        <p:txBody>
          <a:bodyPr wrap="square" rtlCol="0">
            <a:spAutoFit/>
          </a:bodyPr>
          <a:lstStyle/>
          <a:p>
            <a:pPr algn="r"/>
            <a:r>
              <a:rPr lang="en-US" sz="1050" i="1" dirty="0"/>
              <a:t>NACTO</a:t>
            </a:r>
          </a:p>
        </p:txBody>
      </p:sp>
      <p:sp>
        <p:nvSpPr>
          <p:cNvPr id="7" name="Title 1">
            <a:extLst>
              <a:ext uri="{FF2B5EF4-FFF2-40B4-BE49-F238E27FC236}">
                <a16:creationId xmlns:a16="http://schemas.microsoft.com/office/drawing/2014/main" id="{EEFFA4D3-DF16-423E-83AD-14C219E118A5}"/>
              </a:ext>
            </a:extLst>
          </p:cNvPr>
          <p:cNvSpPr>
            <a:spLocks noGrp="1"/>
          </p:cNvSpPr>
          <p:nvPr>
            <p:ph type="title"/>
          </p:nvPr>
        </p:nvSpPr>
        <p:spPr>
          <a:xfrm>
            <a:off x="359508" y="205979"/>
            <a:ext cx="7620000" cy="857250"/>
          </a:xfrm>
        </p:spPr>
        <p:txBody>
          <a:bodyPr/>
          <a:lstStyle/>
          <a:p>
            <a:r>
              <a:rPr lang="en-US" dirty="0"/>
              <a:t>Leading Pedestrian Interval</a:t>
            </a:r>
          </a:p>
        </p:txBody>
      </p:sp>
      <p:pic>
        <p:nvPicPr>
          <p:cNvPr id="2050" name="Picture 2" descr="Rendering of pedestrians in crosswalk during pedestrian-only phase of leading pedestrian interval">
            <a:extLst>
              <a:ext uri="{FF2B5EF4-FFF2-40B4-BE49-F238E27FC236}">
                <a16:creationId xmlns:a16="http://schemas.microsoft.com/office/drawing/2014/main" id="{FDEC8DB0-3F87-4BB3-8807-F22F636821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08" y="1558220"/>
            <a:ext cx="3708400" cy="2317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ndering of approximate position of pedestrians once through and turning vehicle traffic are given the green light after a pedestrian leading interval ">
            <a:extLst>
              <a:ext uri="{FF2B5EF4-FFF2-40B4-BE49-F238E27FC236}">
                <a16:creationId xmlns:a16="http://schemas.microsoft.com/office/drawing/2014/main" id="{CE5007BD-90B9-411B-B08E-94D822FDF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9717" y="1558220"/>
            <a:ext cx="3708400" cy="231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033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Signal Detection</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152144"/>
            <a:ext cx="2969006" cy="3442716"/>
          </a:xfrm>
        </p:spPr>
        <p:txBody>
          <a:bodyPr>
            <a:normAutofit/>
          </a:bodyPr>
          <a:lstStyle/>
          <a:p>
            <a:r>
              <a:rPr lang="en-US" sz="2400" dirty="0"/>
              <a:t>Loop detectors should be provided for bicyclists at intersections</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36</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843463" y="4244975"/>
            <a:ext cx="3135312" cy="261610"/>
          </a:xfrm>
          <a:prstGeom prst="rect">
            <a:avLst/>
          </a:prstGeom>
          <a:noFill/>
        </p:spPr>
        <p:txBody>
          <a:bodyPr wrap="square" rtlCol="0">
            <a:spAutoFit/>
          </a:bodyPr>
          <a:lstStyle/>
          <a:p>
            <a:pPr algn="r"/>
            <a:r>
              <a:rPr lang="en-US" sz="1050" i="1" dirty="0"/>
              <a:t>pedbikeimages.org – Carl Sundstrom</a:t>
            </a:r>
          </a:p>
        </p:txBody>
      </p:sp>
      <p:pic>
        <p:nvPicPr>
          <p:cNvPr id="7" name="Picture 4" descr="Point of view perspective of bicycle handlebars and bike lane with pavement marking">
            <a:extLst>
              <a:ext uri="{FF2B5EF4-FFF2-40B4-BE49-F238E27FC236}">
                <a16:creationId xmlns:a16="http://schemas.microsoft.com/office/drawing/2014/main" id="{EE85F691-CCF0-4329-A4BE-D2E00DA25B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424473" y="1224085"/>
            <a:ext cx="4458343" cy="3020890"/>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1" descr="&quot;To request green, wait on (pavement marking of bicyclist)&quot; ">
            <a:extLst>
              <a:ext uri="{FF2B5EF4-FFF2-40B4-BE49-F238E27FC236}">
                <a16:creationId xmlns:a16="http://schemas.microsoft.com/office/drawing/2014/main" id="{418F6BB6-3F1F-40BF-A8DD-8AAD8D94480A}"/>
              </a:ext>
            </a:extLst>
          </p:cNvPr>
          <p:cNvPicPr>
            <a:picLocks noChangeAspect="1"/>
          </p:cNvPicPr>
          <p:nvPr/>
        </p:nvPicPr>
        <p:blipFill rotWithShape="1">
          <a:blip r:embed="rId4">
            <a:extLst>
              <a:ext uri="{28A0092B-C50C-407E-A947-70E740481C1C}">
                <a14:useLocalDpi xmlns:a14="http://schemas.microsoft.com/office/drawing/2010/main" val="0"/>
              </a:ext>
            </a:extLst>
          </a:blip>
          <a:srcRect l="4568" r="7179"/>
          <a:stretch/>
        </p:blipFill>
        <p:spPr bwMode="auto">
          <a:xfrm>
            <a:off x="6923314" y="616291"/>
            <a:ext cx="1231641" cy="1897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12161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Bicycle Signal Heads</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152143"/>
            <a:ext cx="3657600" cy="3785377"/>
          </a:xfrm>
        </p:spPr>
        <p:txBody>
          <a:bodyPr>
            <a:normAutofit lnSpcReduction="10000"/>
          </a:bodyPr>
          <a:lstStyle/>
          <a:p>
            <a:r>
              <a:rPr lang="en-US" dirty="0"/>
              <a:t>At intersections:</a:t>
            </a:r>
          </a:p>
          <a:p>
            <a:pPr lvl="1"/>
            <a:r>
              <a:rPr lang="en-US" dirty="0"/>
              <a:t>With bicycle-specific movements</a:t>
            </a:r>
          </a:p>
          <a:p>
            <a:pPr lvl="1"/>
            <a:r>
              <a:rPr lang="en-US" dirty="0"/>
              <a:t>Where bicycle movements need to be separated in time from conflicting vehicular movement</a:t>
            </a:r>
          </a:p>
          <a:p>
            <a:pPr lvl="1"/>
            <a:r>
              <a:rPr lang="en-US" dirty="0"/>
              <a:t>With high bicycle volumes</a:t>
            </a:r>
          </a:p>
          <a:p>
            <a:pPr lvl="1"/>
            <a:endParaRPr lang="en-US" dirty="0"/>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37</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928130" y="4212712"/>
            <a:ext cx="3135312" cy="261610"/>
          </a:xfrm>
          <a:prstGeom prst="rect">
            <a:avLst/>
          </a:prstGeom>
          <a:noFill/>
        </p:spPr>
        <p:txBody>
          <a:bodyPr wrap="square" rtlCol="0">
            <a:spAutoFit/>
          </a:bodyPr>
          <a:lstStyle/>
          <a:p>
            <a:pPr algn="r"/>
            <a:r>
              <a:rPr lang="en-US" sz="1050" i="1" dirty="0"/>
              <a:t>pedbikeimages.org – Adam Coppola Photography</a:t>
            </a:r>
          </a:p>
        </p:txBody>
      </p:sp>
      <p:pic>
        <p:nvPicPr>
          <p:cNvPr id="1026" name="Picture 2" descr="A green light is signaled on a bicycle signal face. Bicyclists ride by in a separated bike lane. ">
            <a:extLst>
              <a:ext uri="{FF2B5EF4-FFF2-40B4-BE49-F238E27FC236}">
                <a16:creationId xmlns:a16="http://schemas.microsoft.com/office/drawing/2014/main" id="{C301C9A1-8FEA-4B78-BC44-E65ED15A0F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8264" y="1534291"/>
            <a:ext cx="4020511" cy="2678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9882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F056A-35ED-4905-9534-D6151F73CA10}"/>
              </a:ext>
            </a:extLst>
          </p:cNvPr>
          <p:cNvSpPr>
            <a:spLocks noGrp="1"/>
          </p:cNvSpPr>
          <p:nvPr>
            <p:ph type="title"/>
          </p:nvPr>
        </p:nvSpPr>
        <p:spPr/>
        <p:txBody>
          <a:bodyPr/>
          <a:lstStyle/>
          <a:p>
            <a:r>
              <a:rPr lang="en-US" dirty="0"/>
              <a:t>Other Intersections</a:t>
            </a:r>
          </a:p>
        </p:txBody>
      </p:sp>
      <p:sp>
        <p:nvSpPr>
          <p:cNvPr id="3" name="Text Placeholder 2">
            <a:extLst>
              <a:ext uri="{FF2B5EF4-FFF2-40B4-BE49-F238E27FC236}">
                <a16:creationId xmlns:a16="http://schemas.microsoft.com/office/drawing/2014/main" id="{E3B02CE9-775F-4964-801E-B0B6D2C168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F55D4E-C5B0-4F22-A33B-0EE601FBC08E}"/>
              </a:ext>
            </a:extLst>
          </p:cNvPr>
          <p:cNvSpPr>
            <a:spLocks noGrp="1"/>
          </p:cNvSpPr>
          <p:nvPr>
            <p:ph type="sldNum" sz="quarter" idx="12"/>
          </p:nvPr>
        </p:nvSpPr>
        <p:spPr/>
        <p:txBody>
          <a:bodyPr/>
          <a:lstStyle/>
          <a:p>
            <a:fld id="{588A7B10-5B59-5847-A2D4-DA6B67CC2B64}" type="slidenum">
              <a:rPr lang="en-US" smtClean="0"/>
              <a:t>38</a:t>
            </a:fld>
            <a:endParaRPr lang="en-US"/>
          </a:p>
        </p:txBody>
      </p:sp>
    </p:spTree>
    <p:extLst>
      <p:ext uri="{BB962C8B-B14F-4D97-AF65-F5344CB8AC3E}">
        <p14:creationId xmlns:p14="http://schemas.microsoft.com/office/powerpoint/2010/main" val="1203131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Interchanges</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p:txBody>
          <a:bodyPr>
            <a:normAutofit/>
          </a:bodyPr>
          <a:lstStyle/>
          <a:p>
            <a:r>
              <a:rPr lang="en-US" sz="2400" dirty="0"/>
              <a:t>Pedestrian travel often not considered in interchange design</a:t>
            </a:r>
          </a:p>
          <a:p>
            <a:pPr lvl="1"/>
            <a:r>
              <a:rPr lang="en-US" sz="2000" dirty="0"/>
              <a:t>High vehicle speeds at on- and off-ramps</a:t>
            </a:r>
          </a:p>
          <a:p>
            <a:pPr lvl="1"/>
            <a:r>
              <a:rPr lang="en-US" sz="2000" dirty="0"/>
              <a:t>Lack of crossing or walking infrastructure</a:t>
            </a:r>
          </a:p>
          <a:p>
            <a:endParaRPr lang="en-US" sz="2400" dirty="0"/>
          </a:p>
          <a:p>
            <a:endParaRPr lang="en-US" sz="2400" dirty="0"/>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39</a:t>
            </a:fld>
            <a:endParaRPr lang="en-US"/>
          </a:p>
        </p:txBody>
      </p:sp>
      <p:pic>
        <p:nvPicPr>
          <p:cNvPr id="2050" name="Picture 2" descr="Two woman cross the road at an interchange ">
            <a:extLst>
              <a:ext uri="{FF2B5EF4-FFF2-40B4-BE49-F238E27FC236}">
                <a16:creationId xmlns:a16="http://schemas.microsoft.com/office/drawing/2014/main" id="{938AFC14-C1E3-477A-9773-5B39C4CD43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9508" y="1139931"/>
            <a:ext cx="3983892" cy="298791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9E85DAE-1345-48B4-9659-1396279FA07F}"/>
              </a:ext>
            </a:extLst>
          </p:cNvPr>
          <p:cNvSpPr txBox="1"/>
          <p:nvPr/>
        </p:nvSpPr>
        <p:spPr>
          <a:xfrm>
            <a:off x="5102847" y="4127850"/>
            <a:ext cx="3135312" cy="261610"/>
          </a:xfrm>
          <a:prstGeom prst="rect">
            <a:avLst/>
          </a:prstGeom>
          <a:noFill/>
        </p:spPr>
        <p:txBody>
          <a:bodyPr wrap="square" rtlCol="0">
            <a:spAutoFit/>
          </a:bodyPr>
          <a:lstStyle/>
          <a:p>
            <a:pPr algn="r"/>
            <a:r>
              <a:rPr lang="en-US" sz="1050" i="1" dirty="0"/>
              <a:t>Pedbikeimages.org – Barbara Gossett</a:t>
            </a:r>
          </a:p>
        </p:txBody>
      </p:sp>
    </p:spTree>
    <p:extLst>
      <p:ext uri="{BB962C8B-B14F-4D97-AF65-F5344CB8AC3E}">
        <p14:creationId xmlns:p14="http://schemas.microsoft.com/office/powerpoint/2010/main" val="2979730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Major Considerations</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p:txBody>
          <a:bodyPr/>
          <a:lstStyle/>
          <a:p>
            <a:r>
              <a:rPr lang="en-US" dirty="0"/>
              <a:t>Mitigate risk at conflict points</a:t>
            </a:r>
          </a:p>
          <a:p>
            <a:r>
              <a:rPr lang="en-US" dirty="0"/>
              <a:t>Balance visibility and path placement with convenience</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4</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843463" y="3875970"/>
            <a:ext cx="3135312" cy="261610"/>
          </a:xfrm>
          <a:prstGeom prst="rect">
            <a:avLst/>
          </a:prstGeom>
          <a:noFill/>
        </p:spPr>
        <p:txBody>
          <a:bodyPr wrap="square" rtlCol="0">
            <a:spAutoFit/>
          </a:bodyPr>
          <a:lstStyle/>
          <a:p>
            <a:pPr algn="r"/>
            <a:r>
              <a:rPr lang="en-US" sz="1050" i="1" dirty="0"/>
              <a:t>pedbikeimages.org – Gary Thomas</a:t>
            </a:r>
          </a:p>
        </p:txBody>
      </p:sp>
      <p:pic>
        <p:nvPicPr>
          <p:cNvPr id="7" name="Picture 6" descr="A T-intersection in an urban area with continental style crosswalk markings and dashed lines that indicate the path for bicyclists through the intersection.&#10;">
            <a:extLst>
              <a:ext uri="{FF2B5EF4-FFF2-40B4-BE49-F238E27FC236}">
                <a16:creationId xmlns:a16="http://schemas.microsoft.com/office/drawing/2014/main" id="{50A37340-C98A-4AAE-B68F-89EC02E2476B}"/>
              </a:ext>
            </a:extLst>
          </p:cNvPr>
          <p:cNvPicPr>
            <a:picLocks noChangeAspect="1"/>
          </p:cNvPicPr>
          <p:nvPr/>
        </p:nvPicPr>
        <p:blipFill>
          <a:blip r:embed="rId3"/>
          <a:stretch>
            <a:fillRect/>
          </a:stretch>
        </p:blipFill>
        <p:spPr>
          <a:xfrm>
            <a:off x="4077681" y="1252857"/>
            <a:ext cx="3901094" cy="2637786"/>
          </a:xfrm>
          <a:prstGeom prst="rect">
            <a:avLst/>
          </a:prstGeom>
        </p:spPr>
      </p:pic>
    </p:spTree>
    <p:extLst>
      <p:ext uri="{BB962C8B-B14F-4D97-AF65-F5344CB8AC3E}">
        <p14:creationId xmlns:p14="http://schemas.microsoft.com/office/powerpoint/2010/main" val="935538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48D124B9-8CFD-4D90-9853-30D60505DA5C}"/>
              </a:ext>
            </a:extLst>
          </p:cNvPr>
          <p:cNvSpPr>
            <a:spLocks noGrp="1"/>
          </p:cNvSpPr>
          <p:nvPr>
            <p:ph type="title"/>
          </p:nvPr>
        </p:nvSpPr>
        <p:spPr/>
        <p:txBody>
          <a:bodyPr/>
          <a:lstStyle/>
          <a:p>
            <a:r>
              <a:rPr lang="en-US" dirty="0"/>
              <a:t>Interchanges</a:t>
            </a:r>
          </a:p>
        </p:txBody>
      </p:sp>
      <p:sp>
        <p:nvSpPr>
          <p:cNvPr id="14" name="Content Placeholder 13">
            <a:extLst>
              <a:ext uri="{FF2B5EF4-FFF2-40B4-BE49-F238E27FC236}">
                <a16:creationId xmlns:a16="http://schemas.microsoft.com/office/drawing/2014/main" id="{FE58080C-0A25-41BA-9575-F06F98AACA49}"/>
              </a:ext>
            </a:extLst>
          </p:cNvPr>
          <p:cNvSpPr>
            <a:spLocks noGrp="1"/>
          </p:cNvSpPr>
          <p:nvPr>
            <p:ph idx="1"/>
          </p:nvPr>
        </p:nvSpPr>
        <p:spPr/>
        <p:txBody>
          <a:bodyPr/>
          <a:lstStyle/>
          <a:p>
            <a:r>
              <a:rPr lang="en-US" dirty="0"/>
              <a:t>Incorporate pedestrian facilities into interchange planning and design phases</a:t>
            </a:r>
          </a:p>
          <a:p>
            <a:r>
              <a:rPr lang="en-US" dirty="0"/>
              <a:t>Design interchange crossings like other urban intersections: </a:t>
            </a:r>
          </a:p>
          <a:p>
            <a:pPr lvl="1"/>
            <a:r>
              <a:rPr lang="en-US" dirty="0"/>
              <a:t>Slow vehicle approach speeds</a:t>
            </a:r>
          </a:p>
          <a:p>
            <a:pPr lvl="1"/>
            <a:r>
              <a:rPr lang="en-US" dirty="0"/>
              <a:t>Short crossing distance</a:t>
            </a:r>
          </a:p>
          <a:p>
            <a:pPr lvl="1"/>
            <a:r>
              <a:rPr lang="en-US" dirty="0"/>
              <a:t>Appropriate signs, signals, and markings</a:t>
            </a:r>
          </a:p>
          <a:p>
            <a:r>
              <a:rPr lang="en-US" dirty="0"/>
              <a:t>Jug-handle design can be beneficial for pedestrians and bicyclists</a:t>
            </a:r>
          </a:p>
        </p:txBody>
      </p:sp>
      <p:sp>
        <p:nvSpPr>
          <p:cNvPr id="5" name="Slide Number Placeholder 4">
            <a:extLst>
              <a:ext uri="{FF2B5EF4-FFF2-40B4-BE49-F238E27FC236}">
                <a16:creationId xmlns:a16="http://schemas.microsoft.com/office/drawing/2014/main" id="{70E743EE-F03C-4368-8336-1B2D9C7667D6}"/>
              </a:ext>
            </a:extLst>
          </p:cNvPr>
          <p:cNvSpPr>
            <a:spLocks noGrp="1"/>
          </p:cNvSpPr>
          <p:nvPr>
            <p:ph type="sldNum" sz="quarter" idx="12"/>
          </p:nvPr>
        </p:nvSpPr>
        <p:spPr/>
        <p:txBody>
          <a:bodyPr/>
          <a:lstStyle/>
          <a:p>
            <a:fld id="{588A7B10-5B59-5847-A2D4-DA6B67CC2B64}" type="slidenum">
              <a:rPr lang="en-US" smtClean="0"/>
              <a:t>40</a:t>
            </a:fld>
            <a:endParaRPr lang="en-US"/>
          </a:p>
        </p:txBody>
      </p:sp>
    </p:spTree>
    <p:extLst>
      <p:ext uri="{BB962C8B-B14F-4D97-AF65-F5344CB8AC3E}">
        <p14:creationId xmlns:p14="http://schemas.microsoft.com/office/powerpoint/2010/main" val="29095808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Roundabouts</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p:txBody>
          <a:bodyPr>
            <a:normAutofit fontScale="92500"/>
          </a:bodyPr>
          <a:lstStyle/>
          <a:p>
            <a:r>
              <a:rPr lang="en-US" dirty="0"/>
              <a:t>Bicyclists may merge with vehicle traffic or travel as pedestrian on sidewalk (or shared-use path)</a:t>
            </a:r>
          </a:p>
          <a:p>
            <a:r>
              <a:rPr lang="en-US" dirty="0"/>
              <a:t>Bicycle ramp should include detectable warning</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41</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572000" y="4396273"/>
            <a:ext cx="3135312" cy="261610"/>
          </a:xfrm>
          <a:prstGeom prst="rect">
            <a:avLst/>
          </a:prstGeom>
          <a:noFill/>
        </p:spPr>
        <p:txBody>
          <a:bodyPr wrap="square" rtlCol="0">
            <a:spAutoFit/>
          </a:bodyPr>
          <a:lstStyle/>
          <a:p>
            <a:pPr algn="r"/>
            <a:r>
              <a:rPr lang="en-US" sz="1050" i="1" dirty="0"/>
              <a:t>FHWA</a:t>
            </a:r>
          </a:p>
        </p:txBody>
      </p:sp>
      <p:pic>
        <p:nvPicPr>
          <p:cNvPr id="3074" name="Picture 2" descr="Engineering drawing showing the dimensions of different bicycle features at a roundabout ">
            <a:extLst>
              <a:ext uri="{FF2B5EF4-FFF2-40B4-BE49-F238E27FC236}">
                <a16:creationId xmlns:a16="http://schemas.microsoft.com/office/drawing/2014/main" id="{5FC18995-F038-4417-9B1D-D5C380AF2D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8751" y="684205"/>
            <a:ext cx="3857696" cy="3775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2727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D62D7-9EA1-43A6-A5EB-618C0063F621}"/>
              </a:ext>
            </a:extLst>
          </p:cNvPr>
          <p:cNvSpPr>
            <a:spLocks noGrp="1"/>
          </p:cNvSpPr>
          <p:nvPr>
            <p:ph type="title"/>
          </p:nvPr>
        </p:nvSpPr>
        <p:spPr/>
        <p:txBody>
          <a:bodyPr/>
          <a:lstStyle/>
          <a:p>
            <a:r>
              <a:rPr lang="en-US" dirty="0"/>
              <a:t>Roundabouts</a:t>
            </a:r>
          </a:p>
        </p:txBody>
      </p:sp>
      <p:sp>
        <p:nvSpPr>
          <p:cNvPr id="3" name="Content Placeholder 2">
            <a:extLst>
              <a:ext uri="{FF2B5EF4-FFF2-40B4-BE49-F238E27FC236}">
                <a16:creationId xmlns:a16="http://schemas.microsoft.com/office/drawing/2014/main" id="{31612637-453C-4E9C-8ACA-AAE130E55CD3}"/>
              </a:ext>
            </a:extLst>
          </p:cNvPr>
          <p:cNvSpPr>
            <a:spLocks noGrp="1"/>
          </p:cNvSpPr>
          <p:nvPr>
            <p:ph idx="1"/>
          </p:nvPr>
        </p:nvSpPr>
        <p:spPr>
          <a:xfrm>
            <a:off x="4497569" y="697321"/>
            <a:ext cx="3747014" cy="4335897"/>
          </a:xfrm>
        </p:spPr>
        <p:txBody>
          <a:bodyPr>
            <a:normAutofit lnSpcReduction="10000"/>
          </a:bodyPr>
          <a:lstStyle/>
          <a:p>
            <a:endParaRPr lang="en-US" dirty="0"/>
          </a:p>
          <a:p>
            <a:pPr marL="114300" indent="0">
              <a:buNone/>
            </a:pPr>
            <a:r>
              <a:rPr lang="en-US" dirty="0"/>
              <a:t>Principles for designing roundabouts for those using non-visual cues:</a:t>
            </a:r>
          </a:p>
          <a:p>
            <a:pPr marL="868680" lvl="1" indent="-457200">
              <a:buFont typeface="+mj-lt"/>
              <a:buAutoNum type="arabicPeriod"/>
            </a:pPr>
            <a:r>
              <a:rPr lang="en-US" dirty="0"/>
              <a:t>Use features to guide pedestrians away from where they should not cross</a:t>
            </a:r>
          </a:p>
          <a:p>
            <a:pPr marL="868680" lvl="1" indent="-457200">
              <a:buFont typeface="+mj-lt"/>
              <a:buAutoNum type="arabicPeriod"/>
            </a:pPr>
            <a:r>
              <a:rPr lang="en-US" dirty="0"/>
              <a:t>Orient curb ramps in the direction of the crosswalk</a:t>
            </a:r>
          </a:p>
          <a:p>
            <a:pPr marL="868680" lvl="1" indent="-457200">
              <a:buFont typeface="+mj-lt"/>
              <a:buAutoNum type="arabicPeriod"/>
            </a:pPr>
            <a:r>
              <a:rPr lang="en-US" dirty="0"/>
              <a:t>Ramps, channelization and splitter islands should all align</a:t>
            </a:r>
          </a:p>
        </p:txBody>
      </p:sp>
      <p:sp>
        <p:nvSpPr>
          <p:cNvPr id="4" name="Slide Number Placeholder 3">
            <a:extLst>
              <a:ext uri="{FF2B5EF4-FFF2-40B4-BE49-F238E27FC236}">
                <a16:creationId xmlns:a16="http://schemas.microsoft.com/office/drawing/2014/main" id="{4810DDC2-A2D4-4F41-A2FA-DFF27A77182E}"/>
              </a:ext>
            </a:extLst>
          </p:cNvPr>
          <p:cNvSpPr>
            <a:spLocks noGrp="1"/>
          </p:cNvSpPr>
          <p:nvPr>
            <p:ph type="sldNum" sz="quarter" idx="12"/>
          </p:nvPr>
        </p:nvSpPr>
        <p:spPr/>
        <p:txBody>
          <a:bodyPr/>
          <a:lstStyle/>
          <a:p>
            <a:fld id="{588A7B10-5B59-5847-A2D4-DA6B67CC2B64}" type="slidenum">
              <a:rPr lang="en-US" smtClean="0"/>
              <a:t>42</a:t>
            </a:fld>
            <a:endParaRPr lang="en-US"/>
          </a:p>
        </p:txBody>
      </p:sp>
      <p:pic>
        <p:nvPicPr>
          <p:cNvPr id="9" name="Picture 8" descr="Roundabout with a pedestrian crosswalk and refuge island in foreground">
            <a:extLst>
              <a:ext uri="{FF2B5EF4-FFF2-40B4-BE49-F238E27FC236}">
                <a16:creationId xmlns:a16="http://schemas.microsoft.com/office/drawing/2014/main" id="{4654B72C-2358-438C-9166-7FFF45F80445}"/>
              </a:ext>
            </a:extLst>
          </p:cNvPr>
          <p:cNvPicPr>
            <a:picLocks noChangeAspect="1"/>
          </p:cNvPicPr>
          <p:nvPr/>
        </p:nvPicPr>
        <p:blipFill>
          <a:blip r:embed="rId3"/>
          <a:stretch>
            <a:fillRect/>
          </a:stretch>
        </p:blipFill>
        <p:spPr>
          <a:xfrm>
            <a:off x="408787" y="1143665"/>
            <a:ext cx="4034100" cy="2394134"/>
          </a:xfrm>
          <a:prstGeom prst="rect">
            <a:avLst/>
          </a:prstGeom>
        </p:spPr>
      </p:pic>
      <p:sp>
        <p:nvSpPr>
          <p:cNvPr id="10" name="TextBox 9">
            <a:extLst>
              <a:ext uri="{FF2B5EF4-FFF2-40B4-BE49-F238E27FC236}">
                <a16:creationId xmlns:a16="http://schemas.microsoft.com/office/drawing/2014/main" id="{9D4F6B91-F2AE-4F8A-8C47-5DC817856ED5}"/>
              </a:ext>
            </a:extLst>
          </p:cNvPr>
          <p:cNvSpPr txBox="1"/>
          <p:nvPr/>
        </p:nvSpPr>
        <p:spPr>
          <a:xfrm>
            <a:off x="3500873" y="3543804"/>
            <a:ext cx="996696" cy="253916"/>
          </a:xfrm>
          <a:prstGeom prst="rect">
            <a:avLst/>
          </a:prstGeom>
          <a:noFill/>
        </p:spPr>
        <p:txBody>
          <a:bodyPr wrap="square" rtlCol="0">
            <a:spAutoFit/>
          </a:bodyPr>
          <a:lstStyle/>
          <a:p>
            <a:pPr algn="r"/>
            <a:r>
              <a:rPr lang="en-US" sz="1050" i="1" dirty="0"/>
              <a:t>NCHRP   </a:t>
            </a:r>
          </a:p>
        </p:txBody>
      </p:sp>
    </p:spTree>
    <p:extLst>
      <p:ext uri="{BB962C8B-B14F-4D97-AF65-F5344CB8AC3E}">
        <p14:creationId xmlns:p14="http://schemas.microsoft.com/office/powerpoint/2010/main" val="2028940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28194C9-CE48-4163-B7FA-8F04A784C0F9}"/>
              </a:ext>
            </a:extLst>
          </p:cNvPr>
          <p:cNvSpPr>
            <a:spLocks noGrp="1"/>
          </p:cNvSpPr>
          <p:nvPr>
            <p:ph type="title"/>
          </p:nvPr>
        </p:nvSpPr>
        <p:spPr/>
        <p:txBody>
          <a:bodyPr/>
          <a:lstStyle/>
          <a:p>
            <a:r>
              <a:rPr lang="en-US" dirty="0"/>
              <a:t>Options at Minor Intersections</a:t>
            </a:r>
          </a:p>
        </p:txBody>
      </p:sp>
      <p:sp>
        <p:nvSpPr>
          <p:cNvPr id="12" name="Content Placeholder 11">
            <a:extLst>
              <a:ext uri="{FF2B5EF4-FFF2-40B4-BE49-F238E27FC236}">
                <a16:creationId xmlns:a16="http://schemas.microsoft.com/office/drawing/2014/main" id="{AF06B155-3A82-4029-995E-F81800B9F02F}"/>
              </a:ext>
            </a:extLst>
          </p:cNvPr>
          <p:cNvSpPr>
            <a:spLocks noGrp="1"/>
          </p:cNvSpPr>
          <p:nvPr>
            <p:ph idx="1"/>
          </p:nvPr>
        </p:nvSpPr>
        <p:spPr>
          <a:xfrm>
            <a:off x="359508" y="1200150"/>
            <a:ext cx="4315523" cy="3600450"/>
          </a:xfrm>
        </p:spPr>
        <p:txBody>
          <a:bodyPr>
            <a:normAutofit/>
          </a:bodyPr>
          <a:lstStyle/>
          <a:p>
            <a:r>
              <a:rPr lang="en-US" dirty="0"/>
              <a:t>Neighborhood traffic circles and mini roundabouts</a:t>
            </a:r>
          </a:p>
          <a:p>
            <a:pPr lvl="1"/>
            <a:r>
              <a:rPr lang="en-US" dirty="0"/>
              <a:t>Can fit within existing ROW</a:t>
            </a:r>
          </a:p>
          <a:p>
            <a:pPr lvl="1"/>
            <a:r>
              <a:rPr lang="en-US" dirty="0"/>
              <a:t>Traffic calming effect</a:t>
            </a:r>
          </a:p>
          <a:p>
            <a:pPr lvl="1"/>
            <a:r>
              <a:rPr lang="en-US" dirty="0"/>
              <a:t>May have traversable or non-traversable islands</a:t>
            </a:r>
          </a:p>
          <a:p>
            <a:pPr lvl="1"/>
            <a:r>
              <a:rPr lang="en-US" dirty="0"/>
              <a:t>May include splitter islands</a:t>
            </a:r>
          </a:p>
          <a:p>
            <a:pPr lvl="1"/>
            <a:r>
              <a:rPr lang="en-US" dirty="0"/>
              <a:t>Should have pedestrian crossings</a:t>
            </a:r>
          </a:p>
          <a:p>
            <a:pPr lvl="1"/>
            <a:endParaRPr lang="en-US" dirty="0"/>
          </a:p>
        </p:txBody>
      </p:sp>
      <p:sp>
        <p:nvSpPr>
          <p:cNvPr id="4" name="Slide Number Placeholder 3">
            <a:extLst>
              <a:ext uri="{FF2B5EF4-FFF2-40B4-BE49-F238E27FC236}">
                <a16:creationId xmlns:a16="http://schemas.microsoft.com/office/drawing/2014/main" id="{888075A7-4C51-44E9-9FC5-23122450C578}"/>
              </a:ext>
            </a:extLst>
          </p:cNvPr>
          <p:cNvSpPr>
            <a:spLocks noGrp="1"/>
          </p:cNvSpPr>
          <p:nvPr>
            <p:ph type="sldNum" sz="quarter" idx="12"/>
          </p:nvPr>
        </p:nvSpPr>
        <p:spPr/>
        <p:txBody>
          <a:bodyPr/>
          <a:lstStyle/>
          <a:p>
            <a:fld id="{588A7B10-5B59-5847-A2D4-DA6B67CC2B64}" type="slidenum">
              <a:rPr lang="en-US" smtClean="0"/>
              <a:t>43</a:t>
            </a:fld>
            <a:endParaRPr lang="en-US"/>
          </a:p>
        </p:txBody>
      </p:sp>
      <p:sp>
        <p:nvSpPr>
          <p:cNvPr id="13" name="TextBox 12">
            <a:extLst>
              <a:ext uri="{FF2B5EF4-FFF2-40B4-BE49-F238E27FC236}">
                <a16:creationId xmlns:a16="http://schemas.microsoft.com/office/drawing/2014/main" id="{B9F8AB17-F972-420C-9D0C-BE5466E1EEB2}"/>
              </a:ext>
            </a:extLst>
          </p:cNvPr>
          <p:cNvSpPr txBox="1"/>
          <p:nvPr/>
        </p:nvSpPr>
        <p:spPr>
          <a:xfrm>
            <a:off x="5077145" y="4173150"/>
            <a:ext cx="3135312" cy="261610"/>
          </a:xfrm>
          <a:prstGeom prst="rect">
            <a:avLst/>
          </a:prstGeom>
          <a:noFill/>
        </p:spPr>
        <p:txBody>
          <a:bodyPr wrap="square" rtlCol="0">
            <a:spAutoFit/>
          </a:bodyPr>
          <a:lstStyle/>
          <a:p>
            <a:pPr algn="r"/>
            <a:r>
              <a:rPr lang="en-US" sz="1050" i="1" dirty="0"/>
              <a:t>NACTO</a:t>
            </a:r>
          </a:p>
        </p:txBody>
      </p:sp>
      <p:pic>
        <p:nvPicPr>
          <p:cNvPr id="6152" name="Picture 8" descr="Car goes around a neighborhood traffic circle ">
            <a:extLst>
              <a:ext uri="{FF2B5EF4-FFF2-40B4-BE49-F238E27FC236}">
                <a16:creationId xmlns:a16="http://schemas.microsoft.com/office/drawing/2014/main" id="{1627F5F1-3FD5-45BC-975F-DF7DFE930D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9426" y="1597735"/>
            <a:ext cx="3408637" cy="2575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48347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59EEC-420E-4970-A785-52BCB48B2F41}"/>
              </a:ext>
            </a:extLst>
          </p:cNvPr>
          <p:cNvSpPr>
            <a:spLocks noGrp="1"/>
          </p:cNvSpPr>
          <p:nvPr>
            <p:ph type="title"/>
          </p:nvPr>
        </p:nvSpPr>
        <p:spPr>
          <a:xfrm>
            <a:off x="359508" y="105311"/>
            <a:ext cx="7620000" cy="857250"/>
          </a:xfrm>
        </p:spPr>
        <p:txBody>
          <a:bodyPr/>
          <a:lstStyle/>
          <a:p>
            <a:r>
              <a:rPr lang="en-US" dirty="0"/>
              <a:t>Protected Intersections</a:t>
            </a:r>
          </a:p>
        </p:txBody>
      </p:sp>
      <p:pic>
        <p:nvPicPr>
          <p:cNvPr id="9" name="Content Placeholder 8" descr="Rendering of a setback or offset intersection ">
            <a:extLst>
              <a:ext uri="{FF2B5EF4-FFF2-40B4-BE49-F238E27FC236}">
                <a16:creationId xmlns:a16="http://schemas.microsoft.com/office/drawing/2014/main" id="{A2948E82-3B9F-4D18-8D91-3BDE25337DFD}"/>
              </a:ext>
            </a:extLst>
          </p:cNvPr>
          <p:cNvPicPr>
            <a:picLocks noGrp="1" noChangeAspect="1"/>
          </p:cNvPicPr>
          <p:nvPr>
            <p:ph idx="1"/>
          </p:nvPr>
        </p:nvPicPr>
        <p:blipFill>
          <a:blip r:embed="rId3"/>
          <a:stretch>
            <a:fillRect/>
          </a:stretch>
        </p:blipFill>
        <p:spPr>
          <a:xfrm>
            <a:off x="868317" y="922789"/>
            <a:ext cx="6859785" cy="3742691"/>
          </a:xfrm>
          <a:effectLst>
            <a:softEdge rad="63500"/>
          </a:effectLst>
        </p:spPr>
      </p:pic>
      <p:sp>
        <p:nvSpPr>
          <p:cNvPr id="4" name="Slide Number Placeholder 3">
            <a:extLst>
              <a:ext uri="{FF2B5EF4-FFF2-40B4-BE49-F238E27FC236}">
                <a16:creationId xmlns:a16="http://schemas.microsoft.com/office/drawing/2014/main" id="{99648637-CF38-4DD0-A604-31260740E945}"/>
              </a:ext>
            </a:extLst>
          </p:cNvPr>
          <p:cNvSpPr>
            <a:spLocks noGrp="1"/>
          </p:cNvSpPr>
          <p:nvPr>
            <p:ph type="sldNum" sz="quarter" idx="12"/>
          </p:nvPr>
        </p:nvSpPr>
        <p:spPr/>
        <p:txBody>
          <a:bodyPr/>
          <a:lstStyle/>
          <a:p>
            <a:fld id="{588A7B10-5B59-5847-A2D4-DA6B67CC2B64}" type="slidenum">
              <a:rPr lang="en-US" smtClean="0"/>
              <a:t>44</a:t>
            </a:fld>
            <a:endParaRPr lang="en-US"/>
          </a:p>
        </p:txBody>
      </p:sp>
      <p:sp>
        <p:nvSpPr>
          <p:cNvPr id="13" name="TextBox 12">
            <a:extLst>
              <a:ext uri="{FF2B5EF4-FFF2-40B4-BE49-F238E27FC236}">
                <a16:creationId xmlns:a16="http://schemas.microsoft.com/office/drawing/2014/main" id="{8C359258-5161-47B6-B008-2AF158E5F4AE}"/>
              </a:ext>
            </a:extLst>
          </p:cNvPr>
          <p:cNvSpPr txBox="1"/>
          <p:nvPr/>
        </p:nvSpPr>
        <p:spPr>
          <a:xfrm>
            <a:off x="4413403" y="4665480"/>
            <a:ext cx="3135312" cy="261610"/>
          </a:xfrm>
          <a:prstGeom prst="rect">
            <a:avLst/>
          </a:prstGeom>
          <a:noFill/>
        </p:spPr>
        <p:txBody>
          <a:bodyPr wrap="square" rtlCol="0">
            <a:spAutoFit/>
          </a:bodyPr>
          <a:lstStyle/>
          <a:p>
            <a:pPr algn="r"/>
            <a:r>
              <a:rPr lang="en-US" sz="1050" i="1" dirty="0"/>
              <a:t>Massachusetts Department of Transportation</a:t>
            </a:r>
          </a:p>
        </p:txBody>
      </p:sp>
    </p:spTree>
    <p:extLst>
      <p:ext uri="{BB962C8B-B14F-4D97-AF65-F5344CB8AC3E}">
        <p14:creationId xmlns:p14="http://schemas.microsoft.com/office/powerpoint/2010/main" val="32179055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59EEC-420E-4970-A785-52BCB48B2F41}"/>
              </a:ext>
            </a:extLst>
          </p:cNvPr>
          <p:cNvSpPr>
            <a:spLocks noGrp="1"/>
          </p:cNvSpPr>
          <p:nvPr>
            <p:ph type="title"/>
          </p:nvPr>
        </p:nvSpPr>
        <p:spPr/>
        <p:txBody>
          <a:bodyPr/>
          <a:lstStyle/>
          <a:p>
            <a:r>
              <a:rPr lang="en-US" dirty="0"/>
              <a:t>Protected Intersections</a:t>
            </a:r>
          </a:p>
        </p:txBody>
      </p:sp>
      <p:sp>
        <p:nvSpPr>
          <p:cNvPr id="4" name="Slide Number Placeholder 3">
            <a:extLst>
              <a:ext uri="{FF2B5EF4-FFF2-40B4-BE49-F238E27FC236}">
                <a16:creationId xmlns:a16="http://schemas.microsoft.com/office/drawing/2014/main" id="{99648637-CF38-4DD0-A604-31260740E945}"/>
              </a:ext>
            </a:extLst>
          </p:cNvPr>
          <p:cNvSpPr>
            <a:spLocks noGrp="1"/>
          </p:cNvSpPr>
          <p:nvPr>
            <p:ph type="sldNum" sz="quarter" idx="12"/>
          </p:nvPr>
        </p:nvSpPr>
        <p:spPr/>
        <p:txBody>
          <a:bodyPr/>
          <a:lstStyle/>
          <a:p>
            <a:fld id="{588A7B10-5B59-5847-A2D4-DA6B67CC2B64}" type="slidenum">
              <a:rPr lang="en-US" smtClean="0"/>
              <a:t>45</a:t>
            </a:fld>
            <a:endParaRPr lang="en-US"/>
          </a:p>
        </p:txBody>
      </p:sp>
      <p:sp>
        <p:nvSpPr>
          <p:cNvPr id="5" name="Content Placeholder 4">
            <a:extLst>
              <a:ext uri="{FF2B5EF4-FFF2-40B4-BE49-F238E27FC236}">
                <a16:creationId xmlns:a16="http://schemas.microsoft.com/office/drawing/2014/main" id="{6C8A5B6C-F6CB-48C0-98DC-339D975E1AEF}"/>
              </a:ext>
            </a:extLst>
          </p:cNvPr>
          <p:cNvSpPr>
            <a:spLocks noGrp="1"/>
          </p:cNvSpPr>
          <p:nvPr>
            <p:ph idx="1"/>
          </p:nvPr>
        </p:nvSpPr>
        <p:spPr/>
        <p:txBody>
          <a:bodyPr/>
          <a:lstStyle/>
          <a:p>
            <a:r>
              <a:rPr lang="en-US" dirty="0"/>
              <a:t>Corner islands extend bike lane separation as far into the intersection as possible</a:t>
            </a:r>
          </a:p>
          <a:p>
            <a:pPr lvl="1"/>
            <a:r>
              <a:rPr lang="en-US" dirty="0"/>
              <a:t>Creates a bike queue area after the crosswalk</a:t>
            </a:r>
          </a:p>
          <a:p>
            <a:pPr lvl="1"/>
            <a:r>
              <a:rPr lang="en-US" dirty="0"/>
              <a:t>Should discourage cars from turning faster than 10 mph</a:t>
            </a:r>
          </a:p>
          <a:p>
            <a:pPr>
              <a:buClr>
                <a:srgbClr val="A9A9A9"/>
              </a:buClr>
            </a:pPr>
            <a:r>
              <a:rPr lang="en-US" dirty="0"/>
              <a:t>Bicycle and pedestrian crossings set back from travel lane</a:t>
            </a:r>
            <a:endParaRPr lang="en-US" dirty="0">
              <a:solidFill>
                <a:srgbClr val="2F2B20"/>
              </a:solidFill>
            </a:endParaRPr>
          </a:p>
          <a:p>
            <a:pPr lvl="0">
              <a:buClr>
                <a:srgbClr val="A9A9A9"/>
              </a:buClr>
            </a:pPr>
            <a:r>
              <a:rPr lang="en-US" dirty="0">
                <a:solidFill>
                  <a:srgbClr val="2F2B20"/>
                </a:solidFill>
              </a:rPr>
              <a:t>Setback creates waiting zone for turning cars</a:t>
            </a:r>
          </a:p>
          <a:p>
            <a:pPr lvl="0">
              <a:buClr>
                <a:srgbClr val="A9A9A9"/>
              </a:buClr>
            </a:pPr>
            <a:r>
              <a:rPr lang="en-US" dirty="0">
                <a:solidFill>
                  <a:srgbClr val="2F2B20"/>
                </a:solidFill>
              </a:rPr>
              <a:t>Shorter, potentially simpler crossings for pedestrians</a:t>
            </a:r>
          </a:p>
          <a:p>
            <a:pPr lvl="0">
              <a:buClr>
                <a:srgbClr val="A9A9A9"/>
              </a:buClr>
            </a:pPr>
            <a:r>
              <a:rPr lang="en-US" dirty="0">
                <a:solidFill>
                  <a:srgbClr val="2F2B20"/>
                </a:solidFill>
              </a:rPr>
              <a:t>Bicycle-friendly signal phasing</a:t>
            </a:r>
          </a:p>
          <a:p>
            <a:pPr lvl="1">
              <a:buClr>
                <a:srgbClr val="A9A9A9"/>
              </a:buClr>
            </a:pPr>
            <a:endParaRPr lang="en-US" dirty="0">
              <a:solidFill>
                <a:srgbClr val="2F2B20"/>
              </a:solidFill>
            </a:endParaRPr>
          </a:p>
          <a:p>
            <a:pPr lvl="1"/>
            <a:endParaRPr lang="en-US" dirty="0"/>
          </a:p>
        </p:txBody>
      </p:sp>
    </p:spTree>
    <p:extLst>
      <p:ext uri="{BB962C8B-B14F-4D97-AF65-F5344CB8AC3E}">
        <p14:creationId xmlns:p14="http://schemas.microsoft.com/office/powerpoint/2010/main" val="36437286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A24C3C0-6E21-4AAD-B5AC-8AE25AD10655}"/>
              </a:ext>
            </a:extLst>
          </p:cNvPr>
          <p:cNvSpPr>
            <a:spLocks noGrp="1"/>
          </p:cNvSpPr>
          <p:nvPr>
            <p:ph type="sldNum" sz="quarter" idx="12"/>
          </p:nvPr>
        </p:nvSpPr>
        <p:spPr/>
        <p:txBody>
          <a:bodyPr/>
          <a:lstStyle/>
          <a:p>
            <a:fld id="{588A7B10-5B59-5847-A2D4-DA6B67CC2B64}" type="slidenum">
              <a:rPr lang="en-US" smtClean="0"/>
              <a:t>46</a:t>
            </a:fld>
            <a:endParaRPr lang="en-US"/>
          </a:p>
        </p:txBody>
      </p:sp>
      <p:pic>
        <p:nvPicPr>
          <p:cNvPr id="8" name="Picture 7" descr="Multiple forms of transportation at a large intersection with numerous pavement markings. Pedestrians pass on a striped crosswalk. A bus crosses the intersection in a bus only lane. Vehicles wait to cross in the vehicle lanes. Bike lanes with painted conflict zones line the street. ">
            <a:extLst>
              <a:ext uri="{FF2B5EF4-FFF2-40B4-BE49-F238E27FC236}">
                <a16:creationId xmlns:a16="http://schemas.microsoft.com/office/drawing/2014/main" id="{CF13F754-68C9-491B-91C8-FE7EF6F95D68}"/>
              </a:ext>
            </a:extLst>
          </p:cNvPr>
          <p:cNvPicPr>
            <a:picLocks noChangeAspect="1"/>
          </p:cNvPicPr>
          <p:nvPr/>
        </p:nvPicPr>
        <p:blipFill>
          <a:blip r:embed="rId3"/>
          <a:stretch>
            <a:fillRect/>
          </a:stretch>
        </p:blipFill>
        <p:spPr>
          <a:xfrm>
            <a:off x="2028286" y="989045"/>
            <a:ext cx="5087427" cy="3815571"/>
          </a:xfrm>
          <a:prstGeom prst="rect">
            <a:avLst/>
          </a:prstGeom>
        </p:spPr>
      </p:pic>
      <p:sp>
        <p:nvSpPr>
          <p:cNvPr id="9" name="TextBox 8">
            <a:extLst>
              <a:ext uri="{FF2B5EF4-FFF2-40B4-BE49-F238E27FC236}">
                <a16:creationId xmlns:a16="http://schemas.microsoft.com/office/drawing/2014/main" id="{6FA5E3B7-F782-4920-9D8C-30AEBA76B010}"/>
              </a:ext>
            </a:extLst>
          </p:cNvPr>
          <p:cNvSpPr txBox="1"/>
          <p:nvPr/>
        </p:nvSpPr>
        <p:spPr>
          <a:xfrm>
            <a:off x="4268525" y="4804616"/>
            <a:ext cx="3135312" cy="261610"/>
          </a:xfrm>
          <a:prstGeom prst="rect">
            <a:avLst/>
          </a:prstGeom>
          <a:noFill/>
        </p:spPr>
        <p:txBody>
          <a:bodyPr wrap="square" rtlCol="0">
            <a:spAutoFit/>
          </a:bodyPr>
          <a:lstStyle/>
          <a:p>
            <a:pPr algn="r"/>
            <a:r>
              <a:rPr lang="en-US" sz="1050" i="1" dirty="0"/>
              <a:t>pedbikeimages.org – Nathan Roseberry</a:t>
            </a:r>
          </a:p>
        </p:txBody>
      </p:sp>
      <p:sp>
        <p:nvSpPr>
          <p:cNvPr id="6" name="Title 1">
            <a:extLst>
              <a:ext uri="{FF2B5EF4-FFF2-40B4-BE49-F238E27FC236}">
                <a16:creationId xmlns:a16="http://schemas.microsoft.com/office/drawing/2014/main" id="{BE1D0B5F-64E8-4FEB-9ED8-6A911793AA7E}"/>
              </a:ext>
            </a:extLst>
          </p:cNvPr>
          <p:cNvSpPr>
            <a:spLocks noGrp="1"/>
          </p:cNvSpPr>
          <p:nvPr>
            <p:ph type="title"/>
          </p:nvPr>
        </p:nvSpPr>
        <p:spPr>
          <a:xfrm>
            <a:off x="359508" y="205979"/>
            <a:ext cx="7620000" cy="857250"/>
          </a:xfrm>
        </p:spPr>
        <p:txBody>
          <a:bodyPr/>
          <a:lstStyle/>
          <a:p>
            <a:r>
              <a:rPr lang="en-US" dirty="0"/>
              <a:t>Protected Intersections</a:t>
            </a:r>
          </a:p>
        </p:txBody>
      </p:sp>
    </p:spTree>
    <p:extLst>
      <p:ext uri="{BB962C8B-B14F-4D97-AF65-F5344CB8AC3E}">
        <p14:creationId xmlns:p14="http://schemas.microsoft.com/office/powerpoint/2010/main" val="41461398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9EE24E2-F9CA-4305-A272-1DCA1B83C194}"/>
              </a:ext>
            </a:extLst>
          </p:cNvPr>
          <p:cNvSpPr>
            <a:spLocks noGrp="1"/>
          </p:cNvSpPr>
          <p:nvPr>
            <p:ph type="title"/>
          </p:nvPr>
        </p:nvSpPr>
        <p:spPr/>
        <p:txBody>
          <a:bodyPr/>
          <a:lstStyle/>
          <a:p>
            <a:r>
              <a:rPr lang="en-US" dirty="0"/>
              <a:t>Protected Intersections</a:t>
            </a:r>
          </a:p>
        </p:txBody>
      </p:sp>
      <p:sp>
        <p:nvSpPr>
          <p:cNvPr id="9" name="Content Placeholder 8">
            <a:extLst>
              <a:ext uri="{FF2B5EF4-FFF2-40B4-BE49-F238E27FC236}">
                <a16:creationId xmlns:a16="http://schemas.microsoft.com/office/drawing/2014/main" id="{9C48DFBD-2DEE-48C7-BBB6-2804A44E3CBC}"/>
              </a:ext>
            </a:extLst>
          </p:cNvPr>
          <p:cNvSpPr>
            <a:spLocks noGrp="1"/>
          </p:cNvSpPr>
          <p:nvPr>
            <p:ph idx="1"/>
          </p:nvPr>
        </p:nvSpPr>
        <p:spPr>
          <a:xfrm>
            <a:off x="359507" y="1200150"/>
            <a:ext cx="3238221" cy="3600450"/>
          </a:xfrm>
        </p:spPr>
        <p:txBody>
          <a:bodyPr/>
          <a:lstStyle/>
          <a:p>
            <a:r>
              <a:rPr lang="en-US" dirty="0"/>
              <a:t>Setback between vehicles and bike lane improves visibility</a:t>
            </a:r>
          </a:p>
          <a:p>
            <a:r>
              <a:rPr lang="en-US" dirty="0"/>
              <a:t>Corner islands extend the bike lane protection into the intersection</a:t>
            </a:r>
          </a:p>
          <a:p>
            <a:endParaRPr lang="en-US" dirty="0"/>
          </a:p>
          <a:p>
            <a:endParaRPr lang="en-US" dirty="0"/>
          </a:p>
        </p:txBody>
      </p:sp>
      <p:sp>
        <p:nvSpPr>
          <p:cNvPr id="7" name="Slide Number Placeholder 6">
            <a:extLst>
              <a:ext uri="{FF2B5EF4-FFF2-40B4-BE49-F238E27FC236}">
                <a16:creationId xmlns:a16="http://schemas.microsoft.com/office/drawing/2014/main" id="{CE86CAD9-4C74-4D76-86C1-F7500166123D}"/>
              </a:ext>
            </a:extLst>
          </p:cNvPr>
          <p:cNvSpPr>
            <a:spLocks noGrp="1"/>
          </p:cNvSpPr>
          <p:nvPr>
            <p:ph type="sldNum" sz="quarter" idx="12"/>
          </p:nvPr>
        </p:nvSpPr>
        <p:spPr/>
        <p:txBody>
          <a:bodyPr/>
          <a:lstStyle/>
          <a:p>
            <a:fld id="{588A7B10-5B59-5847-A2D4-DA6B67CC2B64}" type="slidenum">
              <a:rPr lang="en-US" smtClean="0"/>
              <a:t>47</a:t>
            </a:fld>
            <a:endParaRPr lang="en-US"/>
          </a:p>
        </p:txBody>
      </p:sp>
      <p:pic>
        <p:nvPicPr>
          <p:cNvPr id="10" name="Picture 9" descr="Diagram of a conventional intersection and the driver perspective of a bicyclist at a conventional intersection; diagram of a protected intersection and the driver perspective of a bicyclist at a protected intersection">
            <a:extLst>
              <a:ext uri="{FF2B5EF4-FFF2-40B4-BE49-F238E27FC236}">
                <a16:creationId xmlns:a16="http://schemas.microsoft.com/office/drawing/2014/main" id="{314D1BA0-C672-4101-980F-372E56681957}"/>
              </a:ext>
            </a:extLst>
          </p:cNvPr>
          <p:cNvPicPr>
            <a:picLocks noChangeAspect="1"/>
          </p:cNvPicPr>
          <p:nvPr/>
        </p:nvPicPr>
        <p:blipFill>
          <a:blip r:embed="rId3"/>
          <a:stretch>
            <a:fillRect/>
          </a:stretch>
        </p:blipFill>
        <p:spPr>
          <a:xfrm>
            <a:off x="3491568" y="1200150"/>
            <a:ext cx="4715233" cy="3600450"/>
          </a:xfrm>
          <a:prstGeom prst="rect">
            <a:avLst/>
          </a:prstGeom>
        </p:spPr>
      </p:pic>
      <p:sp>
        <p:nvSpPr>
          <p:cNvPr id="11" name="Oval 10">
            <a:extLst>
              <a:ext uri="{FF2B5EF4-FFF2-40B4-BE49-F238E27FC236}">
                <a16:creationId xmlns:a16="http://schemas.microsoft.com/office/drawing/2014/main" id="{E2E5BEED-A523-45A6-B1C4-4465B7A446E9}"/>
              </a:ext>
            </a:extLst>
          </p:cNvPr>
          <p:cNvSpPr/>
          <p:nvPr/>
        </p:nvSpPr>
        <p:spPr>
          <a:xfrm>
            <a:off x="7266056" y="3510198"/>
            <a:ext cx="1017431" cy="10174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6BD1B58-E95B-475D-9313-6A7E15180228}"/>
              </a:ext>
            </a:extLst>
          </p:cNvPr>
          <p:cNvSpPr txBox="1"/>
          <p:nvPr/>
        </p:nvSpPr>
        <p:spPr>
          <a:xfrm>
            <a:off x="4983388" y="4800600"/>
            <a:ext cx="3135312" cy="261610"/>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196191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B4E9E-034E-4A01-AEFA-3DA5E6697E78}"/>
              </a:ext>
            </a:extLst>
          </p:cNvPr>
          <p:cNvSpPr>
            <a:spLocks noGrp="1"/>
          </p:cNvSpPr>
          <p:nvPr>
            <p:ph type="title"/>
          </p:nvPr>
        </p:nvSpPr>
        <p:spPr/>
        <p:txBody>
          <a:bodyPr/>
          <a:lstStyle/>
          <a:p>
            <a:r>
              <a:rPr lang="en-US" dirty="0"/>
              <a:t>International Examples</a:t>
            </a:r>
          </a:p>
        </p:txBody>
      </p:sp>
      <p:sp>
        <p:nvSpPr>
          <p:cNvPr id="4" name="Slide Number Placeholder 3">
            <a:extLst>
              <a:ext uri="{FF2B5EF4-FFF2-40B4-BE49-F238E27FC236}">
                <a16:creationId xmlns:a16="http://schemas.microsoft.com/office/drawing/2014/main" id="{770CF96B-F61B-42D3-A17F-0B90B55E96E0}"/>
              </a:ext>
            </a:extLst>
          </p:cNvPr>
          <p:cNvSpPr>
            <a:spLocks noGrp="1"/>
          </p:cNvSpPr>
          <p:nvPr>
            <p:ph type="sldNum" sz="quarter" idx="12"/>
          </p:nvPr>
        </p:nvSpPr>
        <p:spPr/>
        <p:txBody>
          <a:bodyPr/>
          <a:lstStyle/>
          <a:p>
            <a:fld id="{588A7B10-5B59-5847-A2D4-DA6B67CC2B64}" type="slidenum">
              <a:rPr lang="en-US" smtClean="0"/>
              <a:t>48</a:t>
            </a:fld>
            <a:endParaRPr lang="en-US"/>
          </a:p>
        </p:txBody>
      </p:sp>
      <p:pic>
        <p:nvPicPr>
          <p:cNvPr id="1026" name="Picture 2" descr="Bicyclist in Delft, Netherlands wait to cross a road at a protected intersection">
            <a:extLst>
              <a:ext uri="{FF2B5EF4-FFF2-40B4-BE49-F238E27FC236}">
                <a16:creationId xmlns:a16="http://schemas.microsoft.com/office/drawing/2014/main" id="{D0F3697F-CF4F-4DE2-B9E9-AF18AF98A091}"/>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8085"/>
          <a:stretch/>
        </p:blipFill>
        <p:spPr bwMode="auto">
          <a:xfrm>
            <a:off x="1903444" y="1200150"/>
            <a:ext cx="4967603" cy="36004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F6643AC-550F-417A-B743-E52B89C4CF49}"/>
              </a:ext>
            </a:extLst>
          </p:cNvPr>
          <p:cNvSpPr txBox="1"/>
          <p:nvPr/>
        </p:nvSpPr>
        <p:spPr>
          <a:xfrm>
            <a:off x="3760903" y="4770769"/>
            <a:ext cx="3135312" cy="261610"/>
          </a:xfrm>
          <a:prstGeom prst="rect">
            <a:avLst/>
          </a:prstGeom>
          <a:noFill/>
        </p:spPr>
        <p:txBody>
          <a:bodyPr wrap="square" rtlCol="0">
            <a:spAutoFit/>
          </a:bodyPr>
          <a:lstStyle/>
          <a:p>
            <a:pPr algn="r"/>
            <a:r>
              <a:rPr lang="en-US" sz="1050" i="1" dirty="0"/>
              <a:t>pedbikeimages.org – Dan Burden</a:t>
            </a:r>
          </a:p>
        </p:txBody>
      </p:sp>
      <p:sp>
        <p:nvSpPr>
          <p:cNvPr id="7" name="Content Placeholder 2">
            <a:extLst>
              <a:ext uri="{FF2B5EF4-FFF2-40B4-BE49-F238E27FC236}">
                <a16:creationId xmlns:a16="http://schemas.microsoft.com/office/drawing/2014/main" id="{828D0E12-14DD-4D59-804C-BA5BFECB007B}"/>
              </a:ext>
            </a:extLst>
          </p:cNvPr>
          <p:cNvSpPr txBox="1">
            <a:spLocks/>
          </p:cNvSpPr>
          <p:nvPr/>
        </p:nvSpPr>
        <p:spPr>
          <a:xfrm>
            <a:off x="-10000" y="4173150"/>
            <a:ext cx="1913444" cy="631329"/>
          </a:xfrm>
          <a:prstGeom prst="rect">
            <a:avLst/>
          </a:prstGeom>
        </p:spPr>
        <p:txBody>
          <a:bodyPr vert="horz" lIns="91440" tIns="45720" rIns="91440" bIns="45720" rtlCol="0">
            <a:normAutofit lnSpcReduction="10000"/>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lgn="r">
              <a:buNone/>
            </a:pPr>
            <a:r>
              <a:rPr lang="en-US" sz="1800" dirty="0"/>
              <a:t>Delft, the Netherlands</a:t>
            </a:r>
          </a:p>
        </p:txBody>
      </p:sp>
    </p:spTree>
    <p:extLst>
      <p:ext uri="{BB962C8B-B14F-4D97-AF65-F5344CB8AC3E}">
        <p14:creationId xmlns:p14="http://schemas.microsoft.com/office/powerpoint/2010/main" val="767432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47F063E-2755-494C-97E5-7D6B747869C4}"/>
              </a:ext>
            </a:extLst>
          </p:cNvPr>
          <p:cNvSpPr>
            <a:spLocks noGrp="1"/>
          </p:cNvSpPr>
          <p:nvPr>
            <p:ph type="title"/>
          </p:nvPr>
        </p:nvSpPr>
        <p:spPr/>
        <p:txBody>
          <a:bodyPr/>
          <a:lstStyle/>
          <a:p>
            <a:r>
              <a:rPr lang="en-US" dirty="0"/>
              <a:t>International Examples</a:t>
            </a:r>
          </a:p>
        </p:txBody>
      </p:sp>
      <p:sp>
        <p:nvSpPr>
          <p:cNvPr id="7" name="Content Placeholder 6">
            <a:extLst>
              <a:ext uri="{FF2B5EF4-FFF2-40B4-BE49-F238E27FC236}">
                <a16:creationId xmlns:a16="http://schemas.microsoft.com/office/drawing/2014/main" id="{0FF62BDA-DBFB-4DBA-B6BD-FAD3D3C56F32}"/>
              </a:ext>
            </a:extLst>
          </p:cNvPr>
          <p:cNvSpPr>
            <a:spLocks noGrp="1"/>
          </p:cNvSpPr>
          <p:nvPr>
            <p:ph idx="1"/>
          </p:nvPr>
        </p:nvSpPr>
        <p:spPr/>
        <p:txBody>
          <a:bodyPr>
            <a:normAutofit/>
          </a:bodyPr>
          <a:lstStyle/>
          <a:p>
            <a:r>
              <a:rPr lang="en-US" dirty="0"/>
              <a:t>Large, grade-separated intersections</a:t>
            </a:r>
          </a:p>
          <a:p>
            <a:pPr lvl="1"/>
            <a:r>
              <a:rPr lang="en-US" dirty="0"/>
              <a:t>Vehicle traffic elevated, pedestrians and bicycles continue at-grade underneath </a:t>
            </a:r>
            <a:r>
              <a:rPr lang="en-US" i="1" dirty="0"/>
              <a:t>(</a:t>
            </a:r>
            <a:r>
              <a:rPr lang="en-US" i="1" dirty="0" err="1"/>
              <a:t>Haderslev</a:t>
            </a:r>
            <a:r>
              <a:rPr lang="en-US" i="1" dirty="0"/>
              <a:t> Municipality, Denmark)</a:t>
            </a:r>
          </a:p>
          <a:p>
            <a:pPr lvl="1"/>
            <a:r>
              <a:rPr lang="en-US" dirty="0"/>
              <a:t>Circular bicycle and pedestrian bridge over vehicle-only intersection </a:t>
            </a:r>
            <a:r>
              <a:rPr lang="en-US" i="1" dirty="0"/>
              <a:t>(Eindhoven, The Netherlands)</a:t>
            </a:r>
          </a:p>
          <a:p>
            <a:r>
              <a:rPr lang="en-US" dirty="0"/>
              <a:t>Bicycle-friendly design for multilane roundabouts</a:t>
            </a:r>
          </a:p>
          <a:p>
            <a:pPr lvl="1"/>
            <a:r>
              <a:rPr lang="en-US" dirty="0"/>
              <a:t>Slower vehicle speeds achieved through narrower lanes </a:t>
            </a:r>
            <a:r>
              <a:rPr lang="en-US" i="1" dirty="0"/>
              <a:t>(Auckland, New Zealand)</a:t>
            </a:r>
          </a:p>
          <a:p>
            <a:pPr lvl="1"/>
            <a:endParaRPr lang="en-US" dirty="0"/>
          </a:p>
        </p:txBody>
      </p:sp>
      <p:sp>
        <p:nvSpPr>
          <p:cNvPr id="5" name="Slide Number Placeholder 4">
            <a:extLst>
              <a:ext uri="{FF2B5EF4-FFF2-40B4-BE49-F238E27FC236}">
                <a16:creationId xmlns:a16="http://schemas.microsoft.com/office/drawing/2014/main" id="{00A07AF6-9D11-4C93-BABD-9FF6099E0684}"/>
              </a:ext>
            </a:extLst>
          </p:cNvPr>
          <p:cNvSpPr>
            <a:spLocks noGrp="1"/>
          </p:cNvSpPr>
          <p:nvPr>
            <p:ph type="sldNum" sz="quarter" idx="12"/>
          </p:nvPr>
        </p:nvSpPr>
        <p:spPr/>
        <p:txBody>
          <a:bodyPr/>
          <a:lstStyle/>
          <a:p>
            <a:fld id="{588A7B10-5B59-5847-A2D4-DA6B67CC2B64}" type="slidenum">
              <a:rPr lang="en-US" smtClean="0"/>
              <a:t>49</a:t>
            </a:fld>
            <a:endParaRPr lang="en-US"/>
          </a:p>
        </p:txBody>
      </p:sp>
    </p:spTree>
    <p:extLst>
      <p:ext uri="{BB962C8B-B14F-4D97-AF65-F5344CB8AC3E}">
        <p14:creationId xmlns:p14="http://schemas.microsoft.com/office/powerpoint/2010/main" val="3438177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rmAutofit fontScale="90000"/>
          </a:bodyPr>
          <a:lstStyle/>
          <a:p>
            <a:r>
              <a:rPr lang="en-US" dirty="0"/>
              <a:t>Design Principles for Pedestrians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7878256" cy="3600450"/>
          </a:xfrm>
        </p:spPr>
        <p:txBody>
          <a:bodyPr/>
          <a:lstStyle/>
          <a:p>
            <a:r>
              <a:rPr lang="en-US" sz="2400" dirty="0"/>
              <a:t>Slow vehicular traffic</a:t>
            </a:r>
          </a:p>
          <a:p>
            <a:r>
              <a:rPr lang="en-US" sz="2400" dirty="0"/>
              <a:t>Make people walking visible to traffic</a:t>
            </a:r>
          </a:p>
          <a:p>
            <a:r>
              <a:rPr lang="en-US" sz="2400" dirty="0"/>
              <a:t>Make vehicular traffic visible to people walking</a:t>
            </a:r>
          </a:p>
          <a:p>
            <a:r>
              <a:rPr lang="en-US" sz="2400" dirty="0"/>
              <a:t>Encourage predictable actions (drivers and pedestrians)</a:t>
            </a:r>
          </a:p>
          <a:p>
            <a:r>
              <a:rPr lang="en-US" sz="2400" dirty="0"/>
              <a:t>Minimize crossing distance for people walking</a:t>
            </a:r>
          </a:p>
          <a:p>
            <a:pPr marL="777240" lvl="2" indent="0">
              <a:buNone/>
            </a:pPr>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a:t>
            </a:fld>
            <a:endParaRPr lang="en-US" dirty="0"/>
          </a:p>
        </p:txBody>
      </p:sp>
    </p:spTree>
    <p:extLst>
      <p:ext uri="{BB962C8B-B14F-4D97-AF65-F5344CB8AC3E}">
        <p14:creationId xmlns:p14="http://schemas.microsoft.com/office/powerpoint/2010/main" val="29054120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4F3C2-B97D-4FBC-BE28-2EBB7B889DDA}"/>
              </a:ext>
            </a:extLst>
          </p:cNvPr>
          <p:cNvSpPr>
            <a:spLocks noGrp="1"/>
          </p:cNvSpPr>
          <p:nvPr>
            <p:ph type="title"/>
          </p:nvPr>
        </p:nvSpPr>
        <p:spPr/>
        <p:txBody>
          <a:bodyPr/>
          <a:lstStyle/>
          <a:p>
            <a:r>
              <a:rPr lang="en-US" dirty="0"/>
              <a:t>International Examples</a:t>
            </a:r>
          </a:p>
        </p:txBody>
      </p:sp>
      <p:sp>
        <p:nvSpPr>
          <p:cNvPr id="3" name="Content Placeholder 2">
            <a:extLst>
              <a:ext uri="{FF2B5EF4-FFF2-40B4-BE49-F238E27FC236}">
                <a16:creationId xmlns:a16="http://schemas.microsoft.com/office/drawing/2014/main" id="{BCBFBC5C-60BC-42BA-A551-11D13ADD502C}"/>
              </a:ext>
            </a:extLst>
          </p:cNvPr>
          <p:cNvSpPr>
            <a:spLocks noGrp="1"/>
          </p:cNvSpPr>
          <p:nvPr>
            <p:ph idx="1"/>
          </p:nvPr>
        </p:nvSpPr>
        <p:spPr/>
        <p:txBody>
          <a:bodyPr/>
          <a:lstStyle/>
          <a:p>
            <a:r>
              <a:rPr lang="en-US" dirty="0"/>
              <a:t>Signal timing and feedback</a:t>
            </a:r>
          </a:p>
          <a:p>
            <a:pPr lvl="1"/>
            <a:r>
              <a:rPr lang="en-US" dirty="0"/>
              <a:t>“Green wave” corridors with signals timed for bicyclists </a:t>
            </a:r>
            <a:r>
              <a:rPr lang="en-US" i="1" dirty="0"/>
              <a:t>(Netherlands and Denmark)</a:t>
            </a:r>
          </a:p>
          <a:p>
            <a:pPr lvl="1"/>
            <a:r>
              <a:rPr lang="en-US" dirty="0"/>
              <a:t>Multiple green phases for bicyclists per cycle </a:t>
            </a:r>
            <a:r>
              <a:rPr lang="en-US" i="1" dirty="0"/>
              <a:t>(Denmark)</a:t>
            </a:r>
          </a:p>
          <a:p>
            <a:pPr lvl="1"/>
            <a:r>
              <a:rPr lang="en-US" dirty="0"/>
              <a:t>Responsive signal timing increases green phases for bicycles when rain or snow are detected </a:t>
            </a:r>
            <a:r>
              <a:rPr lang="en-US" i="1" dirty="0"/>
              <a:t>(Groningen, Netherlands)</a:t>
            </a:r>
          </a:p>
          <a:p>
            <a:pPr lvl="1"/>
            <a:r>
              <a:rPr lang="en-US" dirty="0"/>
              <a:t>Pedestrian signals that provide wait time estimates </a:t>
            </a:r>
            <a:r>
              <a:rPr lang="en-US" i="1" dirty="0"/>
              <a:t>(Netherlands)</a:t>
            </a:r>
            <a:endParaRPr lang="en-US" dirty="0"/>
          </a:p>
          <a:p>
            <a:pPr lvl="1"/>
            <a:endParaRPr lang="en-US" dirty="0"/>
          </a:p>
          <a:p>
            <a:pPr lvl="1"/>
            <a:endParaRPr lang="en-US" dirty="0"/>
          </a:p>
        </p:txBody>
      </p:sp>
      <p:sp>
        <p:nvSpPr>
          <p:cNvPr id="4" name="Slide Number Placeholder 3">
            <a:extLst>
              <a:ext uri="{FF2B5EF4-FFF2-40B4-BE49-F238E27FC236}">
                <a16:creationId xmlns:a16="http://schemas.microsoft.com/office/drawing/2014/main" id="{ACD1F724-42CA-40D0-A7A7-01AC484835E9}"/>
              </a:ext>
            </a:extLst>
          </p:cNvPr>
          <p:cNvSpPr>
            <a:spLocks noGrp="1"/>
          </p:cNvSpPr>
          <p:nvPr>
            <p:ph type="sldNum" sz="quarter" idx="12"/>
          </p:nvPr>
        </p:nvSpPr>
        <p:spPr/>
        <p:txBody>
          <a:bodyPr/>
          <a:lstStyle/>
          <a:p>
            <a:fld id="{588A7B10-5B59-5847-A2D4-DA6B67CC2B64}" type="slidenum">
              <a:rPr lang="en-US" smtClean="0"/>
              <a:t>50</a:t>
            </a:fld>
            <a:endParaRPr lang="en-US"/>
          </a:p>
        </p:txBody>
      </p:sp>
    </p:spTree>
    <p:extLst>
      <p:ext uri="{BB962C8B-B14F-4D97-AF65-F5344CB8AC3E}">
        <p14:creationId xmlns:p14="http://schemas.microsoft.com/office/powerpoint/2010/main" val="37454775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0BB20-C549-4562-9A19-A08904D22AA9}"/>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FBB89D12-D7D8-4C94-A18D-AE907A49907E}"/>
              </a:ext>
            </a:extLst>
          </p:cNvPr>
          <p:cNvSpPr>
            <a:spLocks noGrp="1"/>
          </p:cNvSpPr>
          <p:nvPr>
            <p:ph idx="1"/>
          </p:nvPr>
        </p:nvSpPr>
        <p:spPr/>
        <p:txBody>
          <a:bodyPr/>
          <a:lstStyle/>
          <a:p>
            <a:r>
              <a:rPr lang="en-US" dirty="0"/>
              <a:t>Pedestrians</a:t>
            </a:r>
          </a:p>
          <a:p>
            <a:pPr lvl="1"/>
            <a:r>
              <a:rPr lang="en-US" dirty="0"/>
              <a:t>Visibility (for drivers and pedestrians) is important</a:t>
            </a:r>
          </a:p>
          <a:p>
            <a:pPr lvl="1"/>
            <a:r>
              <a:rPr lang="en-US" dirty="0"/>
              <a:t>Simplify crossings and shorten distances</a:t>
            </a:r>
          </a:p>
          <a:p>
            <a:r>
              <a:rPr lang="en-US" dirty="0"/>
              <a:t>Bicycles</a:t>
            </a:r>
          </a:p>
          <a:p>
            <a:pPr lvl="1"/>
            <a:r>
              <a:rPr lang="en-US" dirty="0"/>
              <a:t>Separate from vehicle traffic</a:t>
            </a:r>
          </a:p>
          <a:p>
            <a:pPr lvl="1"/>
            <a:r>
              <a:rPr lang="en-US" dirty="0"/>
              <a:t>Position waiting bicyclists in visible and expected locations</a:t>
            </a:r>
          </a:p>
          <a:p>
            <a:r>
              <a:rPr lang="en-US" dirty="0"/>
              <a:t>Both</a:t>
            </a:r>
          </a:p>
          <a:p>
            <a:pPr lvl="1"/>
            <a:r>
              <a:rPr lang="en-US" dirty="0"/>
              <a:t>Establish clear right of way and priority for these modes</a:t>
            </a:r>
          </a:p>
        </p:txBody>
      </p:sp>
      <p:sp>
        <p:nvSpPr>
          <p:cNvPr id="4" name="Slide Number Placeholder 3">
            <a:extLst>
              <a:ext uri="{FF2B5EF4-FFF2-40B4-BE49-F238E27FC236}">
                <a16:creationId xmlns:a16="http://schemas.microsoft.com/office/drawing/2014/main" id="{7295C221-D516-458E-BAAD-783A6D295AB0}"/>
              </a:ext>
            </a:extLst>
          </p:cNvPr>
          <p:cNvSpPr>
            <a:spLocks noGrp="1"/>
          </p:cNvSpPr>
          <p:nvPr>
            <p:ph type="sldNum" sz="quarter" idx="12"/>
          </p:nvPr>
        </p:nvSpPr>
        <p:spPr/>
        <p:txBody>
          <a:bodyPr/>
          <a:lstStyle/>
          <a:p>
            <a:fld id="{588A7B10-5B59-5847-A2D4-DA6B67CC2B64}" type="slidenum">
              <a:rPr lang="en-US" smtClean="0"/>
              <a:t>51</a:t>
            </a:fld>
            <a:endParaRPr lang="en-US"/>
          </a:p>
        </p:txBody>
      </p:sp>
    </p:spTree>
    <p:extLst>
      <p:ext uri="{BB962C8B-B14F-4D97-AF65-F5344CB8AC3E}">
        <p14:creationId xmlns:p14="http://schemas.microsoft.com/office/powerpoint/2010/main" val="2493177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Bicycles can traverse intersections…</a:t>
            </a:r>
          </a:p>
        </p:txBody>
      </p:sp>
      <p:sp>
        <p:nvSpPr>
          <p:cNvPr id="3" name="Content Placeholder 2"/>
          <p:cNvSpPr>
            <a:spLocks noGrp="1"/>
          </p:cNvSpPr>
          <p:nvPr>
            <p:ph sz="half" idx="2"/>
          </p:nvPr>
        </p:nvSpPr>
        <p:spPr>
          <a:xfrm>
            <a:off x="457200" y="1199626"/>
            <a:ext cx="3779239" cy="3861405"/>
          </a:xfrm>
        </p:spPr>
        <p:txBody>
          <a:bodyPr>
            <a:normAutofit lnSpcReduction="10000"/>
          </a:bodyPr>
          <a:lstStyle/>
          <a:p>
            <a:r>
              <a:rPr lang="en-US" dirty="0"/>
              <a:t>Mixed in with autos</a:t>
            </a:r>
          </a:p>
          <a:p>
            <a:r>
              <a:rPr lang="en-US" dirty="0"/>
              <a:t>Adjacent</a:t>
            </a:r>
            <a:r>
              <a:rPr lang="en-US" baseline="0" dirty="0"/>
              <a:t> to autos in painted bike lanes</a:t>
            </a:r>
          </a:p>
          <a:p>
            <a:r>
              <a:rPr lang="en-US" baseline="0" dirty="0"/>
              <a:t>Adjacent to pedestrians in </a:t>
            </a:r>
            <a:r>
              <a:rPr lang="en-US" dirty="0"/>
              <a:t>separated bike lanes (street-level or raised)</a:t>
            </a:r>
            <a:endParaRPr lang="en-US" baseline="0" dirty="0"/>
          </a:p>
          <a:p>
            <a:r>
              <a:rPr lang="en-US" baseline="0" dirty="0"/>
              <a:t>At dedicated and controlled </a:t>
            </a:r>
            <a:r>
              <a:rPr lang="en-US" dirty="0"/>
              <a:t>bicycle </a:t>
            </a:r>
            <a:r>
              <a:rPr lang="en-US" baseline="0" dirty="0"/>
              <a:t>crossings</a:t>
            </a:r>
          </a:p>
          <a:p>
            <a:r>
              <a:rPr lang="en-US" baseline="0" dirty="0"/>
              <a:t>Over or under</a:t>
            </a:r>
          </a:p>
        </p:txBody>
      </p:sp>
      <p:sp>
        <p:nvSpPr>
          <p:cNvPr id="5" name="Slide Number Placeholder 4"/>
          <p:cNvSpPr>
            <a:spLocks noGrp="1"/>
          </p:cNvSpPr>
          <p:nvPr>
            <p:ph type="sldNum" sz="quarter" idx="12"/>
          </p:nvPr>
        </p:nvSpPr>
        <p:spPr/>
        <p:txBody>
          <a:bodyPr/>
          <a:lstStyle/>
          <a:p>
            <a:fld id="{33AAA0FC-AF95-454C-A4E6-937690C7EEE5}" type="slidenum">
              <a:rPr lang="en-US" smtClean="0"/>
              <a:t>6</a:t>
            </a:fld>
            <a:endParaRPr lang="en-US" dirty="0"/>
          </a:p>
        </p:txBody>
      </p:sp>
    </p:spTree>
    <p:extLst>
      <p:ext uri="{BB962C8B-B14F-4D97-AF65-F5344CB8AC3E}">
        <p14:creationId xmlns:p14="http://schemas.microsoft.com/office/powerpoint/2010/main" val="3924466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FE47E-7C77-436A-A17B-8D4ED52483E9}"/>
              </a:ext>
            </a:extLst>
          </p:cNvPr>
          <p:cNvSpPr>
            <a:spLocks noGrp="1"/>
          </p:cNvSpPr>
          <p:nvPr>
            <p:ph type="title"/>
          </p:nvPr>
        </p:nvSpPr>
        <p:spPr/>
        <p:txBody>
          <a:bodyPr>
            <a:noAutofit/>
          </a:bodyPr>
          <a:lstStyle/>
          <a:p>
            <a:r>
              <a:rPr lang="en-US" sz="3400" dirty="0"/>
              <a:t>Bicyclist Safety &amp; Comfort at Intersections</a:t>
            </a:r>
          </a:p>
        </p:txBody>
      </p:sp>
      <p:sp>
        <p:nvSpPr>
          <p:cNvPr id="5" name="Slide Number Placeholder 4">
            <a:extLst>
              <a:ext uri="{FF2B5EF4-FFF2-40B4-BE49-F238E27FC236}">
                <a16:creationId xmlns:a16="http://schemas.microsoft.com/office/drawing/2014/main" id="{7603C782-298E-40C9-871E-6EB5E599DF5C}"/>
              </a:ext>
            </a:extLst>
          </p:cNvPr>
          <p:cNvSpPr>
            <a:spLocks noGrp="1"/>
          </p:cNvSpPr>
          <p:nvPr>
            <p:ph type="sldNum" sz="quarter" idx="12"/>
          </p:nvPr>
        </p:nvSpPr>
        <p:spPr/>
        <p:txBody>
          <a:bodyPr/>
          <a:lstStyle/>
          <a:p>
            <a:fld id="{588A7B10-5B59-5847-A2D4-DA6B67CC2B64}" type="slidenum">
              <a:rPr lang="en-US" smtClean="0"/>
              <a:t>7</a:t>
            </a:fld>
            <a:endParaRPr lang="en-US"/>
          </a:p>
        </p:txBody>
      </p:sp>
      <p:pic>
        <p:nvPicPr>
          <p:cNvPr id="6" name="Picture 5" descr="Infographic showing bicyclist safety &amp; comfort at intersections. Conventional bike lanes and shared lanes have high exposure level. Separated bike lanes with mixing zones have high to medium exposure level. Separated bike lanes through roundabouts have medium to low exposure level. Protected intersections have low exposure level. ">
            <a:extLst>
              <a:ext uri="{FF2B5EF4-FFF2-40B4-BE49-F238E27FC236}">
                <a16:creationId xmlns:a16="http://schemas.microsoft.com/office/drawing/2014/main" id="{068E0AD1-843B-400D-8D0E-97095D264D77}"/>
              </a:ext>
            </a:extLst>
          </p:cNvPr>
          <p:cNvPicPr>
            <a:picLocks noChangeAspect="1"/>
          </p:cNvPicPr>
          <p:nvPr/>
        </p:nvPicPr>
        <p:blipFill>
          <a:blip r:embed="rId3"/>
          <a:stretch>
            <a:fillRect/>
          </a:stretch>
        </p:blipFill>
        <p:spPr>
          <a:xfrm>
            <a:off x="23287" y="1063229"/>
            <a:ext cx="8292441" cy="2497366"/>
          </a:xfrm>
          <a:prstGeom prst="rect">
            <a:avLst/>
          </a:prstGeom>
        </p:spPr>
      </p:pic>
      <p:sp>
        <p:nvSpPr>
          <p:cNvPr id="7" name="TextBox 6">
            <a:extLst>
              <a:ext uri="{FF2B5EF4-FFF2-40B4-BE49-F238E27FC236}">
                <a16:creationId xmlns:a16="http://schemas.microsoft.com/office/drawing/2014/main" id="{46B198F4-AA84-4030-9EDC-9E079F9C9453}"/>
              </a:ext>
            </a:extLst>
          </p:cNvPr>
          <p:cNvSpPr txBox="1"/>
          <p:nvPr/>
        </p:nvSpPr>
        <p:spPr>
          <a:xfrm>
            <a:off x="167780" y="3560595"/>
            <a:ext cx="1862356" cy="923330"/>
          </a:xfrm>
          <a:prstGeom prst="rect">
            <a:avLst/>
          </a:prstGeom>
          <a:noFill/>
        </p:spPr>
        <p:txBody>
          <a:bodyPr wrap="square" rtlCol="0">
            <a:spAutoFit/>
          </a:bodyPr>
          <a:lstStyle/>
          <a:p>
            <a:r>
              <a:rPr lang="en-US" dirty="0"/>
              <a:t>Conventional bike lanes and shared lanes</a:t>
            </a:r>
          </a:p>
        </p:txBody>
      </p:sp>
      <p:sp>
        <p:nvSpPr>
          <p:cNvPr id="8" name="TextBox 7">
            <a:extLst>
              <a:ext uri="{FF2B5EF4-FFF2-40B4-BE49-F238E27FC236}">
                <a16:creationId xmlns:a16="http://schemas.microsoft.com/office/drawing/2014/main" id="{FC831B57-4C0E-4B50-9DFB-EEE61EBE83BC}"/>
              </a:ext>
            </a:extLst>
          </p:cNvPr>
          <p:cNvSpPr txBox="1"/>
          <p:nvPr/>
        </p:nvSpPr>
        <p:spPr>
          <a:xfrm>
            <a:off x="2307151" y="3560595"/>
            <a:ext cx="1862356" cy="923330"/>
          </a:xfrm>
          <a:prstGeom prst="rect">
            <a:avLst/>
          </a:prstGeom>
          <a:noFill/>
        </p:spPr>
        <p:txBody>
          <a:bodyPr wrap="square" rtlCol="0">
            <a:spAutoFit/>
          </a:bodyPr>
          <a:lstStyle/>
          <a:p>
            <a:r>
              <a:rPr lang="en-US" dirty="0"/>
              <a:t>Separated bike lanes with mixing zones</a:t>
            </a:r>
          </a:p>
        </p:txBody>
      </p:sp>
      <p:sp>
        <p:nvSpPr>
          <p:cNvPr id="9" name="TextBox 8">
            <a:extLst>
              <a:ext uri="{FF2B5EF4-FFF2-40B4-BE49-F238E27FC236}">
                <a16:creationId xmlns:a16="http://schemas.microsoft.com/office/drawing/2014/main" id="{ABCBFBAF-E5DA-4FB1-9E41-03A78D01141C}"/>
              </a:ext>
            </a:extLst>
          </p:cNvPr>
          <p:cNvSpPr txBox="1"/>
          <p:nvPr/>
        </p:nvSpPr>
        <p:spPr>
          <a:xfrm>
            <a:off x="4380261" y="3560595"/>
            <a:ext cx="1862356" cy="923330"/>
          </a:xfrm>
          <a:prstGeom prst="rect">
            <a:avLst/>
          </a:prstGeom>
          <a:noFill/>
        </p:spPr>
        <p:txBody>
          <a:bodyPr wrap="square" rtlCol="0">
            <a:spAutoFit/>
          </a:bodyPr>
          <a:lstStyle/>
          <a:p>
            <a:r>
              <a:rPr lang="en-US" dirty="0"/>
              <a:t>Separated bike lanes through roundabouts</a:t>
            </a:r>
          </a:p>
        </p:txBody>
      </p:sp>
      <p:sp>
        <p:nvSpPr>
          <p:cNvPr id="10" name="TextBox 9">
            <a:extLst>
              <a:ext uri="{FF2B5EF4-FFF2-40B4-BE49-F238E27FC236}">
                <a16:creationId xmlns:a16="http://schemas.microsoft.com/office/drawing/2014/main" id="{4C4B067F-6C21-4C7A-AE2F-861E12F15168}"/>
              </a:ext>
            </a:extLst>
          </p:cNvPr>
          <p:cNvSpPr txBox="1"/>
          <p:nvPr/>
        </p:nvSpPr>
        <p:spPr>
          <a:xfrm>
            <a:off x="6407178" y="3560595"/>
            <a:ext cx="1862356" cy="646331"/>
          </a:xfrm>
          <a:prstGeom prst="rect">
            <a:avLst/>
          </a:prstGeom>
          <a:noFill/>
        </p:spPr>
        <p:txBody>
          <a:bodyPr wrap="square" rtlCol="0">
            <a:spAutoFit/>
          </a:bodyPr>
          <a:lstStyle/>
          <a:p>
            <a:r>
              <a:rPr lang="en-US" dirty="0"/>
              <a:t>Protected intersections</a:t>
            </a:r>
          </a:p>
        </p:txBody>
      </p:sp>
      <p:pic>
        <p:nvPicPr>
          <p:cNvPr id="11" name="Picture 10" descr="Legend for the infographic showing bicyclist safety &amp; comfort at intersections. Blue arrows indicate bicycles, black arrows indicate motor vehicles, pink zones indicate conflict area.">
            <a:extLst>
              <a:ext uri="{FF2B5EF4-FFF2-40B4-BE49-F238E27FC236}">
                <a16:creationId xmlns:a16="http://schemas.microsoft.com/office/drawing/2014/main" id="{1F925F6D-992B-4CC7-A31E-4A2BEBED7D42}"/>
              </a:ext>
            </a:extLst>
          </p:cNvPr>
          <p:cNvPicPr>
            <a:picLocks noChangeAspect="1"/>
          </p:cNvPicPr>
          <p:nvPr/>
        </p:nvPicPr>
        <p:blipFill>
          <a:blip r:embed="rId4"/>
          <a:stretch>
            <a:fillRect/>
          </a:stretch>
        </p:blipFill>
        <p:spPr>
          <a:xfrm>
            <a:off x="6875984" y="4263551"/>
            <a:ext cx="1282505" cy="724894"/>
          </a:xfrm>
          <a:prstGeom prst="rect">
            <a:avLst/>
          </a:prstGeom>
          <a:ln>
            <a:solidFill>
              <a:schemeClr val="accent5"/>
            </a:solidFill>
          </a:ln>
        </p:spPr>
      </p:pic>
      <p:sp>
        <p:nvSpPr>
          <p:cNvPr id="12" name="TextBox 11">
            <a:extLst>
              <a:ext uri="{FF2B5EF4-FFF2-40B4-BE49-F238E27FC236}">
                <a16:creationId xmlns:a16="http://schemas.microsoft.com/office/drawing/2014/main" id="{5F0A443B-3FB0-43D7-A06E-24076309AA04}"/>
              </a:ext>
            </a:extLst>
          </p:cNvPr>
          <p:cNvSpPr txBox="1"/>
          <p:nvPr/>
        </p:nvSpPr>
        <p:spPr>
          <a:xfrm>
            <a:off x="167780" y="4734529"/>
            <a:ext cx="4212481" cy="253916"/>
          </a:xfrm>
          <a:prstGeom prst="rect">
            <a:avLst/>
          </a:prstGeom>
          <a:noFill/>
        </p:spPr>
        <p:txBody>
          <a:bodyPr wrap="square" rtlCol="0">
            <a:spAutoFit/>
          </a:bodyPr>
          <a:lstStyle/>
          <a:p>
            <a:r>
              <a:rPr lang="en-US" sz="1050" i="1" dirty="0" err="1"/>
              <a:t>MassDOT</a:t>
            </a:r>
            <a:r>
              <a:rPr lang="en-US" sz="1050" i="1" dirty="0"/>
              <a:t> Separated Bike Lane Planning and Design Guide</a:t>
            </a:r>
          </a:p>
        </p:txBody>
      </p:sp>
    </p:spTree>
    <p:extLst>
      <p:ext uri="{BB962C8B-B14F-4D97-AF65-F5344CB8AC3E}">
        <p14:creationId xmlns:p14="http://schemas.microsoft.com/office/powerpoint/2010/main" val="2654650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5DBC5-37A5-4EC0-9BDD-9CD22B101C2F}"/>
              </a:ext>
            </a:extLst>
          </p:cNvPr>
          <p:cNvSpPr>
            <a:spLocks noGrp="1"/>
          </p:cNvSpPr>
          <p:nvPr>
            <p:ph type="title"/>
          </p:nvPr>
        </p:nvSpPr>
        <p:spPr/>
        <p:txBody>
          <a:bodyPr/>
          <a:lstStyle/>
          <a:p>
            <a:r>
              <a:rPr lang="en-US" dirty="0"/>
              <a:t>Common Safety Problems</a:t>
            </a:r>
          </a:p>
        </p:txBody>
      </p:sp>
      <p:sp>
        <p:nvSpPr>
          <p:cNvPr id="3" name="Content Placeholder 2">
            <a:extLst>
              <a:ext uri="{FF2B5EF4-FFF2-40B4-BE49-F238E27FC236}">
                <a16:creationId xmlns:a16="http://schemas.microsoft.com/office/drawing/2014/main" id="{C8775FE2-D650-4D34-B7DD-F7F484BC5E6D}"/>
              </a:ext>
            </a:extLst>
          </p:cNvPr>
          <p:cNvSpPr>
            <a:spLocks noGrp="1"/>
          </p:cNvSpPr>
          <p:nvPr>
            <p:ph idx="1"/>
          </p:nvPr>
        </p:nvSpPr>
        <p:spPr/>
        <p:txBody>
          <a:bodyPr/>
          <a:lstStyle/>
          <a:p>
            <a:r>
              <a:rPr lang="en-US" dirty="0"/>
              <a:t>Right hook for bikes</a:t>
            </a:r>
          </a:p>
          <a:p>
            <a:pPr lvl="1"/>
            <a:r>
              <a:rPr lang="en-US" dirty="0"/>
              <a:t>When a driver and bicyclist are traveling in the same direction and the driver turns right, crashing into the bicyclist </a:t>
            </a:r>
          </a:p>
          <a:p>
            <a:r>
              <a:rPr lang="en-US" dirty="0"/>
              <a:t>Left-turn crossing pedestrian traffic</a:t>
            </a:r>
          </a:p>
          <a:p>
            <a:pPr lvl="1"/>
            <a:r>
              <a:rPr lang="en-US" dirty="0"/>
              <a:t>When a left turning vehicle hits a pedestrian who is crossing the street</a:t>
            </a:r>
          </a:p>
          <a:p>
            <a:pPr marL="411480" lvl="1" indent="0">
              <a:buNone/>
            </a:pPr>
            <a:endParaRPr lang="en-US" dirty="0"/>
          </a:p>
          <a:p>
            <a:pPr marL="411480" lvl="1" indent="0">
              <a:buNone/>
            </a:pPr>
            <a:r>
              <a:rPr lang="en-US" sz="2200" i="1" dirty="0">
                <a:solidFill>
                  <a:schemeClr val="tx1"/>
                </a:solidFill>
              </a:rPr>
              <a:t>Animated scenarios available:</a:t>
            </a:r>
            <a:r>
              <a:rPr lang="en-US" sz="2400" i="1" dirty="0">
                <a:solidFill>
                  <a:schemeClr val="tx1"/>
                </a:solidFill>
              </a:rPr>
              <a:t> </a:t>
            </a:r>
            <a:r>
              <a:rPr lang="en-US" sz="1800" dirty="0">
                <a:hlinkClick r:id="rId3"/>
              </a:rPr>
              <a:t>http://www.pedbikeinfo.org/resources/resources_details.cfm?id=5151</a:t>
            </a:r>
            <a:endParaRPr lang="en-US" dirty="0"/>
          </a:p>
        </p:txBody>
      </p:sp>
      <p:sp>
        <p:nvSpPr>
          <p:cNvPr id="4" name="Slide Number Placeholder 3">
            <a:extLst>
              <a:ext uri="{FF2B5EF4-FFF2-40B4-BE49-F238E27FC236}">
                <a16:creationId xmlns:a16="http://schemas.microsoft.com/office/drawing/2014/main" id="{3675E556-20D5-4EC3-B2EA-BFB1D8C112D3}"/>
              </a:ext>
            </a:extLst>
          </p:cNvPr>
          <p:cNvSpPr>
            <a:spLocks noGrp="1"/>
          </p:cNvSpPr>
          <p:nvPr>
            <p:ph type="sldNum" sz="quarter" idx="12"/>
          </p:nvPr>
        </p:nvSpPr>
        <p:spPr/>
        <p:txBody>
          <a:bodyPr/>
          <a:lstStyle/>
          <a:p>
            <a:fld id="{588A7B10-5B59-5847-A2D4-DA6B67CC2B64}" type="slidenum">
              <a:rPr lang="en-US" smtClean="0"/>
              <a:t>8</a:t>
            </a:fld>
            <a:endParaRPr lang="en-US"/>
          </a:p>
        </p:txBody>
      </p:sp>
    </p:spTree>
    <p:extLst>
      <p:ext uri="{BB962C8B-B14F-4D97-AF65-F5344CB8AC3E}">
        <p14:creationId xmlns:p14="http://schemas.microsoft.com/office/powerpoint/2010/main" val="3773102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CA1D24D-B4DE-4A29-9E27-A9ED004535DC}"/>
              </a:ext>
            </a:extLst>
          </p:cNvPr>
          <p:cNvSpPr>
            <a:spLocks noGrp="1"/>
          </p:cNvSpPr>
          <p:nvPr>
            <p:ph type="sldNum" sz="quarter" idx="12"/>
          </p:nvPr>
        </p:nvSpPr>
        <p:spPr/>
        <p:txBody>
          <a:bodyPr/>
          <a:lstStyle/>
          <a:p>
            <a:fld id="{588A7B10-5B59-5847-A2D4-DA6B67CC2B64}" type="slidenum">
              <a:rPr lang="en-US" smtClean="0"/>
              <a:t>9</a:t>
            </a:fld>
            <a:endParaRPr lang="en-US"/>
          </a:p>
        </p:txBody>
      </p:sp>
      <p:pic>
        <p:nvPicPr>
          <p:cNvPr id="1026" name="Picture 2" descr="Road in Charlottesville, VA with 4 lanes of traffic in both directions ">
            <a:extLst>
              <a:ext uri="{FF2B5EF4-FFF2-40B4-BE49-F238E27FC236}">
                <a16:creationId xmlns:a16="http://schemas.microsoft.com/office/drawing/2014/main" id="{35E9443E-4002-496F-A19F-68E4DD358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399" y="357187"/>
            <a:ext cx="5905500" cy="44291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547AD37-F298-4778-ACAC-AC66A5D90BD6}"/>
              </a:ext>
            </a:extLst>
          </p:cNvPr>
          <p:cNvSpPr txBox="1"/>
          <p:nvPr/>
        </p:nvSpPr>
        <p:spPr>
          <a:xfrm>
            <a:off x="4119494" y="4786312"/>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27589979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3595</TotalTime>
  <Words>6060</Words>
  <Application>Microsoft Office PowerPoint</Application>
  <PresentationFormat>On-screen Show (16:9)</PresentationFormat>
  <Paragraphs>476</Paragraphs>
  <Slides>51</Slides>
  <Notes>47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51</vt:i4>
      </vt:variant>
    </vt:vector>
  </HeadingPairs>
  <TitlesOfParts>
    <vt:vector size="55" baseType="lpstr">
      <vt:lpstr>Arial</vt:lpstr>
      <vt:lpstr>Calibri</vt:lpstr>
      <vt:lpstr>Franklin Gothic Medium</vt:lpstr>
      <vt:lpstr>HSRC_FHWA_16x9</vt:lpstr>
      <vt:lpstr>Intersections</vt:lpstr>
      <vt:lpstr>Module Outline</vt:lpstr>
      <vt:lpstr>Safety and Comfort at Intersections</vt:lpstr>
      <vt:lpstr>Major Considerations</vt:lpstr>
      <vt:lpstr>Design Principles for Pedestrians</vt:lpstr>
      <vt:lpstr>Bicycles can traverse intersections…</vt:lpstr>
      <vt:lpstr>Bicyclist Safety &amp; Comfort at Intersections</vt:lpstr>
      <vt:lpstr>Common Safety Problems</vt:lpstr>
      <vt:lpstr>PowerPoint Presentation</vt:lpstr>
      <vt:lpstr>Geometric design and Markings</vt:lpstr>
      <vt:lpstr>Pedestrian-Friendly Intersections</vt:lpstr>
      <vt:lpstr>Curb Radii</vt:lpstr>
      <vt:lpstr>Ramp Design</vt:lpstr>
      <vt:lpstr>Crosswalk Design</vt:lpstr>
      <vt:lpstr>Crosswalk Visibility</vt:lpstr>
      <vt:lpstr>Crosswalk Visibility</vt:lpstr>
      <vt:lpstr>Crosswalks – Additional Measures</vt:lpstr>
      <vt:lpstr>Raised Intersection</vt:lpstr>
      <vt:lpstr>Channelization</vt:lpstr>
      <vt:lpstr>Considerations for Channelized Right Turns</vt:lpstr>
      <vt:lpstr>Bicycling through Intersections</vt:lpstr>
      <vt:lpstr>Right-turn Lanes and Bicycles</vt:lpstr>
      <vt:lpstr>Right-turn Lanes and Bicycles</vt:lpstr>
      <vt:lpstr>Intersection Treatments</vt:lpstr>
      <vt:lpstr>Intersection Treatments</vt:lpstr>
      <vt:lpstr>PowerPoint Presentation</vt:lpstr>
      <vt:lpstr>PowerPoint Presentation</vt:lpstr>
      <vt:lpstr>PowerPoint Presentation</vt:lpstr>
      <vt:lpstr>Signal Strategies</vt:lpstr>
      <vt:lpstr>Traffic Signal Strategies</vt:lpstr>
      <vt:lpstr>Traffic Signal Strategies</vt:lpstr>
      <vt:lpstr>Right Turn on Red Restrictions </vt:lpstr>
      <vt:lpstr>Accessible Pedestrian Signals (APS)</vt:lpstr>
      <vt:lpstr>PowerPoint Presentation</vt:lpstr>
      <vt:lpstr>Leading Pedestrian Interval</vt:lpstr>
      <vt:lpstr>Signal Detection</vt:lpstr>
      <vt:lpstr>Bicycle Signal Heads</vt:lpstr>
      <vt:lpstr>Other Intersections</vt:lpstr>
      <vt:lpstr>Interchanges</vt:lpstr>
      <vt:lpstr>Interchanges</vt:lpstr>
      <vt:lpstr>Roundabouts</vt:lpstr>
      <vt:lpstr>Roundabouts</vt:lpstr>
      <vt:lpstr>Options at Minor Intersections</vt:lpstr>
      <vt:lpstr>Protected Intersections</vt:lpstr>
      <vt:lpstr>Protected Intersections</vt:lpstr>
      <vt:lpstr>Protected Intersections</vt:lpstr>
      <vt:lpstr>Protected Intersections</vt:lpstr>
      <vt:lpstr>International Examples</vt:lpstr>
      <vt:lpstr>International Examples</vt:lpstr>
      <vt:lpstr>International Examples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186</cp:revision>
  <dcterms:created xsi:type="dcterms:W3CDTF">2019-02-14T20:40:13Z</dcterms:created>
  <dcterms:modified xsi:type="dcterms:W3CDTF">2019-12-06T14:21:38Z</dcterms:modified>
</cp:coreProperties>
</file>